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212" r:id="rId1"/>
  </p:sldMasterIdLst>
  <p:notesMasterIdLst>
    <p:notesMasterId r:id="rId19"/>
  </p:notesMasterIdLst>
  <p:sldIdLst>
    <p:sldId id="256" r:id="rId2"/>
    <p:sldId id="260" r:id="rId3"/>
    <p:sldId id="259" r:id="rId4"/>
    <p:sldId id="257" r:id="rId5"/>
    <p:sldId id="270" r:id="rId6"/>
    <p:sldId id="271" r:id="rId7"/>
    <p:sldId id="261" r:id="rId8"/>
    <p:sldId id="262" r:id="rId9"/>
    <p:sldId id="266" r:id="rId10"/>
    <p:sldId id="263" r:id="rId11"/>
    <p:sldId id="272" r:id="rId12"/>
    <p:sldId id="273" r:id="rId13"/>
    <p:sldId id="264" r:id="rId14"/>
    <p:sldId id="265" r:id="rId15"/>
    <p:sldId id="268" r:id="rId16"/>
    <p:sldId id="269" r:id="rId17"/>
    <p:sldId id="267"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580" autoAdjust="0"/>
  </p:normalViewPr>
  <p:slideViewPr>
    <p:cSldViewPr>
      <p:cViewPr varScale="1">
        <p:scale>
          <a:sx n="56" d="100"/>
          <a:sy n="56" d="100"/>
        </p:scale>
        <p:origin x="-1764" y="-96"/>
      </p:cViewPr>
      <p:guideLst>
        <p:guide orient="horz" pos="2160"/>
        <p:guide pos="2880"/>
      </p:guideLst>
    </p:cSldViewPr>
  </p:slideViewPr>
  <p:notesTextViewPr>
    <p:cViewPr>
      <p:scale>
        <a:sx n="1" d="1"/>
        <a:sy n="1" d="1"/>
      </p:scale>
      <p:origin x="18"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DF584A-D5AE-4CCD-966C-D0AFE9F68FDD}" type="datetimeFigureOut">
              <a:rPr lang="fr-BE" smtClean="0"/>
              <a:t>10-12-13</a:t>
            </a:fld>
            <a:endParaRPr lang="fr-BE"/>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55B855-8393-46E4-A012-F32DA606710C}" type="slidenum">
              <a:rPr lang="fr-BE" smtClean="0"/>
              <a:t>‹N°›</a:t>
            </a:fld>
            <a:endParaRPr lang="fr-BE"/>
          </a:p>
        </p:txBody>
      </p:sp>
    </p:spTree>
    <p:extLst>
      <p:ext uri="{BB962C8B-B14F-4D97-AF65-F5344CB8AC3E}">
        <p14:creationId xmlns:p14="http://schemas.microsoft.com/office/powerpoint/2010/main" val="3008771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smtClean="0"/>
              <a:t>The </a:t>
            </a:r>
            <a:r>
              <a:rPr lang="fr-BE" dirty="0" err="1" smtClean="0"/>
              <a:t>subject</a:t>
            </a:r>
            <a:r>
              <a:rPr lang="fr-BE" dirty="0" smtClean="0"/>
              <a:t> of </a:t>
            </a:r>
            <a:r>
              <a:rPr lang="fr-BE" dirty="0" err="1" smtClean="0"/>
              <a:t>our</a:t>
            </a:r>
            <a:r>
              <a:rPr lang="fr-BE" dirty="0" smtClean="0"/>
              <a:t> hw2 </a:t>
            </a:r>
            <a:r>
              <a:rPr lang="fr-BE" dirty="0" err="1" smtClean="0"/>
              <a:t>is</a:t>
            </a:r>
            <a:r>
              <a:rPr lang="fr-BE" dirty="0" smtClean="0"/>
              <a:t>: </a:t>
            </a:r>
            <a:r>
              <a:rPr lang="fr-BE" dirty="0" err="1" smtClean="0"/>
              <a:t>exome</a:t>
            </a:r>
            <a:r>
              <a:rPr lang="fr-BE" dirty="0" smtClean="0"/>
              <a:t> </a:t>
            </a:r>
            <a:r>
              <a:rPr lang="fr-BE" dirty="0" err="1" smtClean="0"/>
              <a:t>sequencing</a:t>
            </a:r>
            <a:r>
              <a:rPr lang="fr-BE" dirty="0" smtClean="0"/>
              <a:t> and </a:t>
            </a:r>
            <a:r>
              <a:rPr lang="fr-BE" dirty="0" err="1" smtClean="0"/>
              <a:t>complex</a:t>
            </a:r>
            <a:r>
              <a:rPr lang="fr-BE" dirty="0" smtClean="0"/>
              <a:t> </a:t>
            </a:r>
            <a:r>
              <a:rPr lang="fr-BE" dirty="0" err="1" smtClean="0"/>
              <a:t>disease</a:t>
            </a:r>
            <a:r>
              <a:rPr lang="fr-BE" dirty="0" smtClean="0"/>
              <a:t>: </a:t>
            </a:r>
            <a:r>
              <a:rPr lang="fr-BE" dirty="0" err="1" smtClean="0"/>
              <a:t>practical</a:t>
            </a:r>
            <a:r>
              <a:rPr lang="fr-BE" dirty="0" smtClean="0"/>
              <a:t> aspects of rare variant association </a:t>
            </a:r>
            <a:r>
              <a:rPr lang="fr-BE" dirty="0" err="1" smtClean="0"/>
              <a:t>studies</a:t>
            </a:r>
            <a:r>
              <a:rPr lang="fr-BE" dirty="0" smtClean="0"/>
              <a:t> by </a:t>
            </a:r>
            <a:r>
              <a:rPr lang="fr-BE" dirty="0" err="1" smtClean="0"/>
              <a:t>ron</a:t>
            </a:r>
            <a:r>
              <a:rPr lang="fr-BE" dirty="0" smtClean="0"/>
              <a:t> do</a:t>
            </a:r>
          </a:p>
          <a:p>
            <a:endParaRPr lang="fr-BE" dirty="0" smtClean="0"/>
          </a:p>
          <a:p>
            <a:r>
              <a:rPr lang="fr-BE" dirty="0" smtClean="0"/>
              <a:t>This lecture </a:t>
            </a:r>
            <a:r>
              <a:rPr lang="fr-BE" dirty="0" err="1" smtClean="0"/>
              <a:t>will</a:t>
            </a:r>
            <a:r>
              <a:rPr lang="fr-BE" dirty="0" smtClean="0"/>
              <a:t> </a:t>
            </a:r>
            <a:r>
              <a:rPr lang="fr-BE" dirty="0" err="1" smtClean="0"/>
              <a:t>give</a:t>
            </a:r>
            <a:r>
              <a:rPr lang="fr-BE" dirty="0" smtClean="0"/>
              <a:t> a </a:t>
            </a:r>
            <a:r>
              <a:rPr lang="fr-BE" dirty="0" err="1" smtClean="0"/>
              <a:t>practical</a:t>
            </a:r>
            <a:r>
              <a:rPr lang="fr-BE" dirty="0" smtClean="0"/>
              <a:t> guidance in the design and </a:t>
            </a:r>
            <a:r>
              <a:rPr lang="fr-BE" dirty="0" err="1" smtClean="0"/>
              <a:t>analysis</a:t>
            </a:r>
            <a:r>
              <a:rPr lang="fr-BE" dirty="0" smtClean="0"/>
              <a:t> of </a:t>
            </a:r>
            <a:r>
              <a:rPr lang="fr-BE" dirty="0" err="1" smtClean="0"/>
              <a:t>exome</a:t>
            </a:r>
            <a:r>
              <a:rPr lang="fr-BE" dirty="0" smtClean="0"/>
              <a:t> </a:t>
            </a:r>
            <a:r>
              <a:rPr lang="fr-BE" dirty="0" err="1" smtClean="0"/>
              <a:t>sequencing</a:t>
            </a:r>
            <a:r>
              <a:rPr lang="fr-BE" dirty="0" smtClean="0"/>
              <a:t> </a:t>
            </a:r>
            <a:r>
              <a:rPr lang="fr-BE" dirty="0" err="1" smtClean="0"/>
              <a:t>studies</a:t>
            </a:r>
            <a:endParaRPr lang="fr-BE" dirty="0"/>
          </a:p>
        </p:txBody>
      </p:sp>
      <p:sp>
        <p:nvSpPr>
          <p:cNvPr id="4" name="Espace réservé du numéro de diapositive 3"/>
          <p:cNvSpPr>
            <a:spLocks noGrp="1"/>
          </p:cNvSpPr>
          <p:nvPr>
            <p:ph type="sldNum" sz="quarter" idx="10"/>
          </p:nvPr>
        </p:nvSpPr>
        <p:spPr/>
        <p:txBody>
          <a:bodyPr/>
          <a:lstStyle/>
          <a:p>
            <a:fld id="{FA55B855-8393-46E4-A012-F32DA606710C}" type="slidenum">
              <a:rPr lang="fr-BE" smtClean="0"/>
              <a:t>1</a:t>
            </a:fld>
            <a:endParaRPr lang="fr-BE"/>
          </a:p>
        </p:txBody>
      </p:sp>
    </p:spTree>
    <p:extLst>
      <p:ext uri="{BB962C8B-B14F-4D97-AF65-F5344CB8AC3E}">
        <p14:creationId xmlns:p14="http://schemas.microsoft.com/office/powerpoint/2010/main" val="605597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sz="1200" b="0" i="0" kern="1200" dirty="0" smtClean="0">
                <a:solidFill>
                  <a:schemeClr val="tx1"/>
                </a:solidFill>
                <a:effectLst/>
                <a:latin typeface="+mn-lt"/>
                <a:ea typeface="+mn-ea"/>
                <a:cs typeface="+mn-cs"/>
              </a:rPr>
              <a:t> Double-stranded genomic DNA is fragmented by sonication. Linkers are then attached to the DNA fragments, which are then hybridized to a capture microarray designed to target only the exons.</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Target exons are enriched and then amplified by ligation-mediated PCR. Amplified target DNA is then ready for high-throughput sequencing.</a:t>
            </a:r>
            <a:endParaRPr lang="fr-BE" dirty="0"/>
          </a:p>
        </p:txBody>
      </p:sp>
      <p:sp>
        <p:nvSpPr>
          <p:cNvPr id="4" name="Espace réservé du numéro de diapositive 3"/>
          <p:cNvSpPr>
            <a:spLocks noGrp="1"/>
          </p:cNvSpPr>
          <p:nvPr>
            <p:ph type="sldNum" sz="quarter" idx="10"/>
          </p:nvPr>
        </p:nvSpPr>
        <p:spPr/>
        <p:txBody>
          <a:bodyPr/>
          <a:lstStyle/>
          <a:p>
            <a:fld id="{FA55B855-8393-46E4-A012-F32DA606710C}" type="slidenum">
              <a:rPr lang="fr-BE" smtClean="0"/>
              <a:t>4</a:t>
            </a:fld>
            <a:endParaRPr lang="fr-BE"/>
          </a:p>
        </p:txBody>
      </p:sp>
    </p:spTree>
    <p:extLst>
      <p:ext uri="{BB962C8B-B14F-4D97-AF65-F5344CB8AC3E}">
        <p14:creationId xmlns:p14="http://schemas.microsoft.com/office/powerpoint/2010/main" val="23699421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GB" sz="1200" kern="1200" dirty="0" smtClean="0">
                <a:solidFill>
                  <a:schemeClr val="tx1"/>
                </a:solidFill>
                <a:effectLst/>
                <a:latin typeface="+mn-lt"/>
                <a:ea typeface="+mn-ea"/>
                <a:cs typeface="+mn-cs"/>
              </a:rPr>
              <a:t>Before anything the researchers have to clearly define their objectives at the outset. In order to do that they should know what kind of variants they want to find, at what scale they want to work, etc. They should also systematically inventory all samples in which the traits of interest might be examined.</a:t>
            </a:r>
            <a:endParaRPr lang="fr-B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fr-B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Once these guiding questions are answered the researchers have to know which samples they want to sequence. Indeed the range of potentially informative sample exceeds the available sequencing budget. Thus they should usually focus on samples with an extreme outcome.</a:t>
            </a:r>
            <a:endParaRPr lang="fr-B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fr-B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Although selecting individuals with extreme phenotypes or unusual (base on known risk factors) is important, many other study parameters have to be taken into account. For instance, sequencing related individuals (with great kinships) can be relevant and useful if a role for </a:t>
            </a:r>
            <a:r>
              <a:rPr lang="en-GB" sz="1200" i="1" kern="1200" dirty="0" smtClean="0">
                <a:solidFill>
                  <a:schemeClr val="tx1"/>
                </a:solidFill>
                <a:effectLst/>
                <a:latin typeface="+mn-lt"/>
                <a:ea typeface="+mn-ea"/>
                <a:cs typeface="+mn-cs"/>
              </a:rPr>
              <a:t>de novo</a:t>
            </a:r>
            <a:r>
              <a:rPr lang="en-GB" sz="1200" kern="1200" dirty="0" smtClean="0">
                <a:solidFill>
                  <a:schemeClr val="tx1"/>
                </a:solidFill>
                <a:effectLst/>
                <a:latin typeface="+mn-lt"/>
                <a:ea typeface="+mn-ea"/>
                <a:cs typeface="+mn-cs"/>
              </a:rPr>
              <a:t> mutation events is suspected.</a:t>
            </a:r>
            <a:endParaRPr lang="fr-B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fr-B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Furthermore, one can expect that many rare variants will have a very restricted geographic distribution which involves a very careful matching of case and control ancestries to be performed. While the use of convenience control samples is relatively widespread in GWAS of common variants, an extreme care is needed in </a:t>
            </a:r>
            <a:r>
              <a:rPr lang="en-GB" sz="1200" kern="1200" dirty="0" err="1" smtClean="0">
                <a:solidFill>
                  <a:schemeClr val="tx1"/>
                </a:solidFill>
                <a:effectLst/>
                <a:latin typeface="+mn-lt"/>
                <a:ea typeface="+mn-ea"/>
                <a:cs typeface="+mn-cs"/>
              </a:rPr>
              <a:t>exome</a:t>
            </a:r>
            <a:r>
              <a:rPr lang="en-GB" sz="1200" kern="1200" dirty="0" smtClean="0">
                <a:solidFill>
                  <a:schemeClr val="tx1"/>
                </a:solidFill>
                <a:effectLst/>
                <a:latin typeface="+mn-lt"/>
                <a:ea typeface="+mn-ea"/>
                <a:cs typeface="+mn-cs"/>
              </a:rPr>
              <a:t>-sequencing studies as small differences in ancestry can potentially introduce false signals. However, once these concerns are overcome, convenience control samples are useful for increased sample sizes and power.</a:t>
            </a:r>
            <a:endParaRPr lang="fr-B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fr-B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As rare variants can be geographically restricted, these interesting variants can also often be segregated in a population specific manner. That is why individuals from a wide variety on ancestries must be examined in order to perform an </a:t>
            </a:r>
            <a:r>
              <a:rPr lang="en-GB" sz="1200" kern="1200" dirty="0" err="1" smtClean="0">
                <a:solidFill>
                  <a:schemeClr val="tx1"/>
                </a:solidFill>
                <a:effectLst/>
                <a:latin typeface="+mn-lt"/>
                <a:ea typeface="+mn-ea"/>
                <a:cs typeface="+mn-cs"/>
              </a:rPr>
              <a:t>exome</a:t>
            </a:r>
            <a:r>
              <a:rPr lang="en-GB" sz="1200" kern="1200" dirty="0" smtClean="0">
                <a:solidFill>
                  <a:schemeClr val="tx1"/>
                </a:solidFill>
                <a:effectLst/>
                <a:latin typeface="+mn-lt"/>
                <a:ea typeface="+mn-ea"/>
                <a:cs typeface="+mn-cs"/>
              </a:rPr>
              <a:t>-sequencing study as complete as possible. For instance, founder populations can sometimes provide very useful and relevant individuals.</a:t>
            </a:r>
            <a:endParaRPr lang="fr-BE" dirty="0"/>
          </a:p>
        </p:txBody>
      </p:sp>
      <p:sp>
        <p:nvSpPr>
          <p:cNvPr id="4" name="Espace réservé du numéro de diapositive 3"/>
          <p:cNvSpPr>
            <a:spLocks noGrp="1"/>
          </p:cNvSpPr>
          <p:nvPr>
            <p:ph type="sldNum" sz="quarter" idx="10"/>
          </p:nvPr>
        </p:nvSpPr>
        <p:spPr/>
        <p:txBody>
          <a:bodyPr/>
          <a:lstStyle/>
          <a:p>
            <a:fld id="{FA55B855-8393-46E4-A012-F32DA606710C}" type="slidenum">
              <a:rPr lang="fr-BE" smtClean="0"/>
              <a:t>5</a:t>
            </a:fld>
            <a:endParaRPr lang="fr-BE"/>
          </a:p>
        </p:txBody>
      </p:sp>
    </p:spTree>
    <p:extLst>
      <p:ext uri="{BB962C8B-B14F-4D97-AF65-F5344CB8AC3E}">
        <p14:creationId xmlns:p14="http://schemas.microsoft.com/office/powerpoint/2010/main" val="34538309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GB" sz="1200" kern="1200" dirty="0" smtClean="0">
                <a:solidFill>
                  <a:schemeClr val="tx1"/>
                </a:solidFill>
                <a:effectLst/>
                <a:latin typeface="+mn-lt"/>
                <a:ea typeface="+mn-ea"/>
                <a:cs typeface="+mn-cs"/>
              </a:rPr>
              <a:t>It is common for the researchers to aim for coverage with high quality bases in order to reach a depth of 20x or greater in 80 to 95% of the protein coding sequences in each genome. This level of coverage should allow the researchers to identify the majority of protein coding variants with high specificity. However as the enrichment protocols efficiency induces great local variations this coverage level can be reached if the protein coding regions are sequenced at an average depth of 60 to 80x.</a:t>
            </a:r>
            <a:endParaRPr lang="fr-B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fr-B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Most studies that target particular </a:t>
            </a:r>
            <a:r>
              <a:rPr lang="en-GB" sz="1200" kern="1200" dirty="0" err="1" smtClean="0">
                <a:solidFill>
                  <a:schemeClr val="tx1"/>
                </a:solidFill>
                <a:effectLst/>
                <a:latin typeface="+mn-lt"/>
                <a:ea typeface="+mn-ea"/>
                <a:cs typeface="+mn-cs"/>
              </a:rPr>
              <a:t>exome</a:t>
            </a:r>
            <a:r>
              <a:rPr lang="en-GB" sz="1200" kern="1200" dirty="0" smtClean="0">
                <a:solidFill>
                  <a:schemeClr val="tx1"/>
                </a:solidFill>
                <a:effectLst/>
                <a:latin typeface="+mn-lt"/>
                <a:ea typeface="+mn-ea"/>
                <a:cs typeface="+mn-cs"/>
              </a:rPr>
              <a:t> regions result in a light coverage of the rest of the genome (range of 0.2 to 2.0x on average). Though these reads are removed from the analyses and considered as “off-target”, Ron Do et al. think these reads could prove to be extremely useful. Indeed these off-target reads can be used to estimate the local or global ancestry of each sample or can be combined with a panel of reference haplotypes to estimate genotypes across the genome and could even facilitate detection of large structural variants.</a:t>
            </a:r>
            <a:endParaRPr lang="fr-BE" dirty="0"/>
          </a:p>
        </p:txBody>
      </p:sp>
      <p:sp>
        <p:nvSpPr>
          <p:cNvPr id="4" name="Espace réservé du numéro de diapositive 3"/>
          <p:cNvSpPr>
            <a:spLocks noGrp="1"/>
          </p:cNvSpPr>
          <p:nvPr>
            <p:ph type="sldNum" sz="quarter" idx="10"/>
          </p:nvPr>
        </p:nvSpPr>
        <p:spPr/>
        <p:txBody>
          <a:bodyPr/>
          <a:lstStyle/>
          <a:p>
            <a:fld id="{FA55B855-8393-46E4-A012-F32DA606710C}" type="slidenum">
              <a:rPr lang="fr-BE" smtClean="0"/>
              <a:t>6</a:t>
            </a:fld>
            <a:endParaRPr lang="fr-BE"/>
          </a:p>
        </p:txBody>
      </p:sp>
    </p:spTree>
    <p:extLst>
      <p:ext uri="{BB962C8B-B14F-4D97-AF65-F5344CB8AC3E}">
        <p14:creationId xmlns:p14="http://schemas.microsoft.com/office/powerpoint/2010/main" val="28981949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FA55B855-8393-46E4-A012-F32DA606710C}" type="slidenum">
              <a:rPr lang="fr-BE" smtClean="0"/>
              <a:t>7</a:t>
            </a:fld>
            <a:endParaRPr lang="fr-BE"/>
          </a:p>
        </p:txBody>
      </p:sp>
    </p:spTree>
    <p:extLst>
      <p:ext uri="{BB962C8B-B14F-4D97-AF65-F5344CB8AC3E}">
        <p14:creationId xmlns:p14="http://schemas.microsoft.com/office/powerpoint/2010/main" val="27008469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GB" sz="1200" kern="1200" smtClean="0">
                <a:solidFill>
                  <a:schemeClr val="tx1"/>
                </a:solidFill>
                <a:effectLst/>
                <a:latin typeface="+mn-lt"/>
                <a:ea typeface="+mn-ea"/>
                <a:cs typeface="+mn-cs"/>
              </a:rPr>
              <a:t>A </a:t>
            </a:r>
            <a:r>
              <a:rPr lang="en-GB" sz="1200" kern="1200" dirty="0" smtClean="0">
                <a:solidFill>
                  <a:schemeClr val="tx1"/>
                </a:solidFill>
                <a:effectLst/>
                <a:latin typeface="+mn-lt"/>
                <a:ea typeface="+mn-ea"/>
                <a:cs typeface="+mn-cs"/>
              </a:rPr>
              <a:t>variant might alter the protein coding sequence for one transcript but not for other overlapping transcripts (these variants have multiple annotations). The researchers must then choose to focus only on the canonical transcripts for each gene, on the longest transcript in each gene or on the most functionally harmful prediction from all transcripts.</a:t>
            </a:r>
            <a:endParaRPr lang="fr-B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fr-B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Every </a:t>
            </a:r>
            <a:r>
              <a:rPr lang="en-GB" sz="1200" kern="1200" dirty="0" err="1" smtClean="0">
                <a:solidFill>
                  <a:schemeClr val="tx1"/>
                </a:solidFill>
                <a:effectLst/>
                <a:latin typeface="+mn-lt"/>
                <a:ea typeface="+mn-ea"/>
                <a:cs typeface="+mn-cs"/>
              </a:rPr>
              <a:t>exome</a:t>
            </a:r>
            <a:r>
              <a:rPr lang="en-GB" sz="1200" kern="1200" dirty="0" smtClean="0">
                <a:solidFill>
                  <a:schemeClr val="tx1"/>
                </a:solidFill>
                <a:effectLst/>
                <a:latin typeface="+mn-lt"/>
                <a:ea typeface="+mn-ea"/>
                <a:cs typeface="+mn-cs"/>
              </a:rPr>
              <a:t> sequence analysis should start with single variant association tests. Even if these tests are not well powered for rare variants they provide a convenient opportunity to quality check (checking the population structure and variants relevance with genome wide QQ plots) the data.</a:t>
            </a:r>
            <a:endParaRPr lang="fr-B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fr-B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 basic idea behind most rare variant association is to group variants that are likely to have an impact on the function of a specific gene and to compare the distribution of these variant groupings with the distribution of the trait of interest.</a:t>
            </a:r>
            <a:endParaRPr lang="fr-BE" sz="120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FA55B855-8393-46E4-A012-F32DA606710C}" type="slidenum">
              <a:rPr lang="fr-BE" smtClean="0"/>
              <a:t>11</a:t>
            </a:fld>
            <a:endParaRPr lang="fr-BE"/>
          </a:p>
        </p:txBody>
      </p:sp>
    </p:spTree>
    <p:extLst>
      <p:ext uri="{BB962C8B-B14F-4D97-AF65-F5344CB8AC3E}">
        <p14:creationId xmlns:p14="http://schemas.microsoft.com/office/powerpoint/2010/main" val="18858758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Espace réservé des commentaires 2"/>
              <p:cNvSpPr>
                <a:spLocks noGrp="1"/>
              </p:cNvSpPr>
              <p:nvPr>
                <p:ph type="body" idx="1"/>
              </p:nvPr>
            </p:nvSpPr>
            <p:spPr/>
            <p:txBody>
              <a:bodyPr/>
              <a:lstStyle/>
              <a:p>
                <a:r>
                  <a:rPr lang="en-GB" sz="1200" kern="1200" dirty="0" smtClean="0">
                    <a:solidFill>
                      <a:schemeClr val="tx1"/>
                    </a:solidFill>
                    <a:effectLst/>
                    <a:latin typeface="+mn-lt"/>
                    <a:ea typeface="+mn-ea"/>
                    <a:cs typeface="+mn-cs"/>
                  </a:rPr>
                  <a:t>To perform a complete enough association analysis, the researchers should at least consider one test assuming all alleles impact the trait in the same direction and one test allowing alleles with opposite directions of effect in each gene. Furthermore they should use variable threshold implementations of these tests. If this last condition cannot be satisfied, it is recommended that a variety of cut-off frequencies should be considered (e.g. 0.05, 0.01 and 0.001). Finally another analysis focused on homozygous (or compound heterozygous) individuals for functionally deleterious variants in a gene might be a useful complement for data.</a:t>
                </a:r>
                <a:endParaRPr lang="fr-B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fr-B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All these tests can be performed thanks to a number of packages that are under active development [6-8]. As no optimal statistical test is expected and given the multiplicity of these tests, permutation-based approaches should be used for evaluating statistical significance. When these permutation tests cannot be performed, it is advised to use P-values on the order of </a:t>
                </a:r>
                <a14:m>
                  <m:oMath xmlns:m="http://schemas.openxmlformats.org/officeDocument/2006/math">
                    <m:r>
                      <a:rPr lang="en-GB" sz="1200" i="1" kern="1200">
                        <a:solidFill>
                          <a:schemeClr val="tx1"/>
                        </a:solidFill>
                        <a:effectLst/>
                        <a:latin typeface="Cambria Math"/>
                        <a:ea typeface="+mn-ea"/>
                        <a:cs typeface="+mn-cs"/>
                      </a:rPr>
                      <m:t>5∗</m:t>
                    </m:r>
                    <m:sSup>
                      <m:sSupPr>
                        <m:ctrlPr>
                          <a:rPr lang="fr-BE" sz="1200" i="1" kern="1200">
                            <a:solidFill>
                              <a:schemeClr val="tx1"/>
                            </a:solidFill>
                            <a:effectLst/>
                            <a:latin typeface="Cambria Math"/>
                            <a:ea typeface="+mn-ea"/>
                            <a:cs typeface="+mn-cs"/>
                          </a:rPr>
                        </m:ctrlPr>
                      </m:sSupPr>
                      <m:e>
                        <m:r>
                          <a:rPr lang="en-GB" sz="1200" i="1" kern="1200">
                            <a:solidFill>
                              <a:schemeClr val="tx1"/>
                            </a:solidFill>
                            <a:effectLst/>
                            <a:latin typeface="Cambria Math"/>
                            <a:ea typeface="+mn-ea"/>
                            <a:cs typeface="+mn-cs"/>
                          </a:rPr>
                          <m:t>10</m:t>
                        </m:r>
                      </m:e>
                      <m:sup>
                        <m:r>
                          <a:rPr lang="en-GB" sz="1200" i="1" kern="1200">
                            <a:solidFill>
                              <a:schemeClr val="tx1"/>
                            </a:solidFill>
                            <a:effectLst/>
                            <a:latin typeface="Cambria Math"/>
                            <a:ea typeface="+mn-ea"/>
                            <a:cs typeface="+mn-cs"/>
                          </a:rPr>
                          <m:t>−7</m:t>
                        </m:r>
                      </m:sup>
                    </m:sSup>
                  </m:oMath>
                </a14:m>
                <a:r>
                  <a:rPr lang="en-GB" sz="1200" kern="1200" dirty="0">
                    <a:solidFill>
                      <a:schemeClr val="tx1"/>
                    </a:solidFill>
                    <a:effectLst/>
                    <a:latin typeface="+mn-lt"/>
                    <a:ea typeface="+mn-ea"/>
                    <a:cs typeface="+mn-cs"/>
                  </a:rPr>
                  <a:t> or less for burden test results from </a:t>
                </a:r>
                <a:r>
                  <a:rPr lang="en-GB" sz="1200" kern="1200" dirty="0" err="1">
                    <a:solidFill>
                      <a:schemeClr val="tx1"/>
                    </a:solidFill>
                    <a:effectLst/>
                    <a:latin typeface="+mn-lt"/>
                    <a:ea typeface="+mn-ea"/>
                    <a:cs typeface="+mn-cs"/>
                  </a:rPr>
                  <a:t>exome</a:t>
                </a:r>
                <a:r>
                  <a:rPr lang="en-GB" sz="1200" kern="1200" dirty="0">
                    <a:solidFill>
                      <a:schemeClr val="tx1"/>
                    </a:solidFill>
                    <a:effectLst/>
                    <a:latin typeface="+mn-lt"/>
                    <a:ea typeface="+mn-ea"/>
                    <a:cs typeface="+mn-cs"/>
                  </a:rPr>
                  <a:t>-sequencing studies. In this type of study, it is also highly recommended to generate QQ plots in order to summarize association results across the genome and ensure test statistics are well behaved.</a:t>
                </a:r>
                <a:endParaRPr lang="fr-BE" dirty="0"/>
              </a:p>
            </p:txBody>
          </p:sp>
        </mc:Choice>
        <mc:Fallback xmlns="">
          <p:sp>
            <p:nvSpPr>
              <p:cNvPr id="3" name="Espace réservé des commentaires 2"/>
              <p:cNvSpPr>
                <a:spLocks noGrp="1"/>
              </p:cNvSpPr>
              <p:nvPr>
                <p:ph type="body" idx="1"/>
              </p:nvPr>
            </p:nvSpPr>
            <p:spPr/>
            <p:txBody>
              <a:bodyPr/>
              <a:lstStyle/>
              <a:p>
                <a:r>
                  <a:rPr lang="en-GB" sz="1200" kern="1200" dirty="0" smtClean="0">
                    <a:solidFill>
                      <a:schemeClr val="tx1"/>
                    </a:solidFill>
                    <a:effectLst/>
                    <a:latin typeface="+mn-lt"/>
                    <a:ea typeface="+mn-ea"/>
                    <a:cs typeface="+mn-cs"/>
                  </a:rPr>
                  <a:t>To perform a complete enough association analysis, the researchers should at least consider one test assuming all alleles impact the trait in the same direction and one test allowing alleles with opposite directions of effect in each gene. Furthermore they should use variable threshold implementations of these tests. If this last condition cannot be satisfied, it is recommended that a variety of cut-off frequencies should be considered (e.g. 0.05, 0.01 and 0.001). Finally another analysis focused on homozygous (or compound heterozygous) individuals for functionally deleterious variants in a gene might be a useful complement for data.</a:t>
                </a:r>
                <a:endParaRPr lang="fr-B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fr-B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All these tests can be performed thanks to a number of packages that are under active development [6-8]. As no optimal statistical test is expected and given the multiplicity of these tests, permutation-based approaches should be used for evaluating statistical significance. When these permutation tests cannot be performed, it is advised to use P-values on the order of </a:t>
                </a:r>
                <a:r>
                  <a:rPr lang="en-GB" sz="1200" i="0" kern="1200">
                    <a:solidFill>
                      <a:schemeClr val="tx1"/>
                    </a:solidFill>
                    <a:effectLst/>
                    <a:latin typeface="+mn-lt"/>
                    <a:ea typeface="+mn-ea"/>
                    <a:cs typeface="+mn-cs"/>
                  </a:rPr>
                  <a:t>5∗</a:t>
                </a:r>
                <a:r>
                  <a:rPr lang="fr-BE" sz="1200" i="0" kern="1200">
                    <a:solidFill>
                      <a:schemeClr val="tx1"/>
                    </a:solidFill>
                    <a:effectLst/>
                    <a:latin typeface="+mn-lt"/>
                    <a:ea typeface="+mn-ea"/>
                    <a:cs typeface="+mn-cs"/>
                  </a:rPr>
                  <a:t>〖</a:t>
                </a:r>
                <a:r>
                  <a:rPr lang="en-GB" sz="1200" i="0" kern="1200">
                    <a:solidFill>
                      <a:schemeClr val="tx1"/>
                    </a:solidFill>
                    <a:effectLst/>
                    <a:latin typeface="+mn-lt"/>
                    <a:ea typeface="+mn-ea"/>
                    <a:cs typeface="+mn-cs"/>
                  </a:rPr>
                  <a:t>10</a:t>
                </a:r>
                <a:r>
                  <a:rPr lang="fr-BE" sz="1200" i="0" kern="1200">
                    <a:solidFill>
                      <a:schemeClr val="tx1"/>
                    </a:solidFill>
                    <a:effectLst/>
                    <a:latin typeface="+mn-lt"/>
                    <a:ea typeface="+mn-ea"/>
                    <a:cs typeface="+mn-cs"/>
                  </a:rPr>
                  <a:t>〗^(</a:t>
                </a:r>
                <a:r>
                  <a:rPr lang="en-GB" sz="1200" i="0" kern="1200">
                    <a:solidFill>
                      <a:schemeClr val="tx1"/>
                    </a:solidFill>
                    <a:effectLst/>
                    <a:latin typeface="+mn-lt"/>
                    <a:ea typeface="+mn-ea"/>
                    <a:cs typeface="+mn-cs"/>
                  </a:rPr>
                  <a:t>−7</a:t>
                </a:r>
                <a:r>
                  <a:rPr lang="fr-BE" sz="1200" i="0" kern="1200">
                    <a:solidFill>
                      <a:schemeClr val="tx1"/>
                    </a:solidFill>
                    <a:effectLst/>
                    <a:latin typeface="+mn-lt"/>
                    <a:ea typeface="+mn-ea"/>
                    <a:cs typeface="+mn-cs"/>
                  </a:rPr>
                  <a:t>)</a:t>
                </a:r>
                <a:r>
                  <a:rPr lang="en-GB" sz="1200" kern="1200" dirty="0">
                    <a:solidFill>
                      <a:schemeClr val="tx1"/>
                    </a:solidFill>
                    <a:effectLst/>
                    <a:latin typeface="+mn-lt"/>
                    <a:ea typeface="+mn-ea"/>
                    <a:cs typeface="+mn-cs"/>
                  </a:rPr>
                  <a:t> or less for burden test results from </a:t>
                </a:r>
                <a:r>
                  <a:rPr lang="en-GB" sz="1200" kern="1200" dirty="0" err="1">
                    <a:solidFill>
                      <a:schemeClr val="tx1"/>
                    </a:solidFill>
                    <a:effectLst/>
                    <a:latin typeface="+mn-lt"/>
                    <a:ea typeface="+mn-ea"/>
                    <a:cs typeface="+mn-cs"/>
                  </a:rPr>
                  <a:t>exome</a:t>
                </a:r>
                <a:r>
                  <a:rPr lang="en-GB" sz="1200" kern="1200" dirty="0">
                    <a:solidFill>
                      <a:schemeClr val="tx1"/>
                    </a:solidFill>
                    <a:effectLst/>
                    <a:latin typeface="+mn-lt"/>
                    <a:ea typeface="+mn-ea"/>
                    <a:cs typeface="+mn-cs"/>
                  </a:rPr>
                  <a:t>-sequencing studies. In this type of study, it is also highly recommended to generate QQ plots in order to summarize association results across the genome and ensure test statistics are well behaved.</a:t>
                </a:r>
                <a:endParaRPr lang="fr-BE" dirty="0"/>
              </a:p>
            </p:txBody>
          </p:sp>
        </mc:Fallback>
      </mc:AlternateContent>
      <p:sp>
        <p:nvSpPr>
          <p:cNvPr id="4" name="Espace réservé du numéro de diapositive 3"/>
          <p:cNvSpPr>
            <a:spLocks noGrp="1"/>
          </p:cNvSpPr>
          <p:nvPr>
            <p:ph type="sldNum" sz="quarter" idx="10"/>
          </p:nvPr>
        </p:nvSpPr>
        <p:spPr/>
        <p:txBody>
          <a:bodyPr/>
          <a:lstStyle/>
          <a:p>
            <a:fld id="{FA55B855-8393-46E4-A012-F32DA606710C}" type="slidenum">
              <a:rPr lang="fr-BE" smtClean="0"/>
              <a:t>12</a:t>
            </a:fld>
            <a:endParaRPr lang="fr-BE"/>
          </a:p>
        </p:txBody>
      </p:sp>
    </p:spTree>
    <p:extLst>
      <p:ext uri="{BB962C8B-B14F-4D97-AF65-F5344CB8AC3E}">
        <p14:creationId xmlns:p14="http://schemas.microsoft.com/office/powerpoint/2010/main" val="13796783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smtClean="0"/>
              <a:t>Imputation</a:t>
            </a:r>
            <a:r>
              <a:rPr lang="fr-BE" baseline="0" dirty="0" smtClean="0"/>
              <a:t> : tries to </a:t>
            </a:r>
            <a:r>
              <a:rPr lang="fr-BE" baseline="0" dirty="0" err="1" smtClean="0"/>
              <a:t>predict</a:t>
            </a:r>
            <a:r>
              <a:rPr lang="fr-BE" baseline="0" dirty="0" smtClean="0"/>
              <a:t> </a:t>
            </a:r>
            <a:r>
              <a:rPr lang="fr-BE" baseline="0" dirty="0" err="1" smtClean="0"/>
              <a:t>missing</a:t>
            </a:r>
            <a:r>
              <a:rPr lang="fr-BE" baseline="0" dirty="0" smtClean="0"/>
              <a:t> </a:t>
            </a:r>
            <a:r>
              <a:rPr lang="fr-BE" baseline="0" dirty="0" err="1" smtClean="0"/>
              <a:t>SNPs</a:t>
            </a:r>
            <a:r>
              <a:rPr lang="fr-BE" baseline="0" dirty="0" smtClean="0"/>
              <a:t> </a:t>
            </a:r>
            <a:r>
              <a:rPr lang="fr-BE" baseline="0" dirty="0" err="1" smtClean="0"/>
              <a:t>based</a:t>
            </a:r>
            <a:r>
              <a:rPr lang="fr-BE" baseline="0" dirty="0" smtClean="0"/>
              <a:t> on the </a:t>
            </a:r>
            <a:r>
              <a:rPr lang="fr-BE" baseline="0" dirty="0" err="1" smtClean="0"/>
              <a:t>reference</a:t>
            </a:r>
            <a:r>
              <a:rPr lang="fr-BE" baseline="0" dirty="0" smtClean="0"/>
              <a:t> </a:t>
            </a:r>
            <a:r>
              <a:rPr lang="fr-BE" baseline="0" dirty="0" err="1" smtClean="0"/>
              <a:t>genotype</a:t>
            </a:r>
            <a:endParaRPr lang="fr-BE" dirty="0"/>
          </a:p>
        </p:txBody>
      </p:sp>
      <p:sp>
        <p:nvSpPr>
          <p:cNvPr id="4" name="Espace réservé du numéro de diapositive 3"/>
          <p:cNvSpPr>
            <a:spLocks noGrp="1"/>
          </p:cNvSpPr>
          <p:nvPr>
            <p:ph type="sldNum" sz="quarter" idx="10"/>
          </p:nvPr>
        </p:nvSpPr>
        <p:spPr/>
        <p:txBody>
          <a:bodyPr/>
          <a:lstStyle/>
          <a:p>
            <a:fld id="{FA55B855-8393-46E4-A012-F32DA606710C}" type="slidenum">
              <a:rPr lang="fr-BE" smtClean="0"/>
              <a:t>13</a:t>
            </a:fld>
            <a:endParaRPr lang="fr-BE"/>
          </a:p>
        </p:txBody>
      </p:sp>
    </p:spTree>
    <p:extLst>
      <p:ext uri="{BB962C8B-B14F-4D97-AF65-F5344CB8AC3E}">
        <p14:creationId xmlns:p14="http://schemas.microsoft.com/office/powerpoint/2010/main" val="10157044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err="1" smtClean="0"/>
              <a:t>Exome</a:t>
            </a:r>
            <a:r>
              <a:rPr lang="fr-BE" dirty="0" smtClean="0"/>
              <a:t> </a:t>
            </a:r>
            <a:r>
              <a:rPr lang="fr-BE" dirty="0" err="1" smtClean="0"/>
              <a:t>can</a:t>
            </a:r>
            <a:r>
              <a:rPr lang="fr-BE" dirty="0" smtClean="0"/>
              <a:t> </a:t>
            </a:r>
            <a:r>
              <a:rPr lang="fr-BE" dirty="0" err="1" smtClean="0"/>
              <a:t>Evaluate</a:t>
            </a:r>
            <a:r>
              <a:rPr lang="fr-BE" dirty="0" smtClean="0"/>
              <a:t> the </a:t>
            </a:r>
            <a:r>
              <a:rPr lang="fr-BE" dirty="0" err="1" smtClean="0"/>
              <a:t>functionnal</a:t>
            </a:r>
            <a:r>
              <a:rPr lang="fr-BE" dirty="0" smtClean="0"/>
              <a:t> </a:t>
            </a:r>
            <a:r>
              <a:rPr lang="fr-BE" dirty="0" err="1" smtClean="0"/>
              <a:t>consequence</a:t>
            </a:r>
            <a:r>
              <a:rPr lang="fr-BE" dirty="0" smtClean="0"/>
              <a:t> of </a:t>
            </a:r>
            <a:r>
              <a:rPr lang="fr-BE" dirty="0" err="1" smtClean="0"/>
              <a:t>pathogenic</a:t>
            </a:r>
            <a:r>
              <a:rPr lang="fr-BE" dirty="0" smtClean="0"/>
              <a:t> mutations </a:t>
            </a:r>
            <a:r>
              <a:rPr lang="fr-BE" dirty="0" err="1" smtClean="0"/>
              <a:t>directly</a:t>
            </a:r>
            <a:r>
              <a:rPr lang="fr-BE" dirty="0" smtClean="0"/>
              <a:t> in </a:t>
            </a:r>
            <a:r>
              <a:rPr lang="fr-BE" dirty="0" err="1" smtClean="0"/>
              <a:t>humans</a:t>
            </a:r>
            <a:endParaRPr lang="fr-BE" dirty="0" smtClean="0"/>
          </a:p>
          <a:p>
            <a:endParaRPr lang="fr-BE" dirty="0" smtClean="0"/>
          </a:p>
          <a:p>
            <a:r>
              <a:rPr lang="fr-BE" dirty="0" err="1" smtClean="0"/>
              <a:t>Forward</a:t>
            </a:r>
            <a:r>
              <a:rPr lang="fr-BE" dirty="0" smtClean="0"/>
              <a:t> </a:t>
            </a:r>
            <a:r>
              <a:rPr lang="fr-BE" dirty="0" err="1" smtClean="0"/>
              <a:t>genetics</a:t>
            </a:r>
            <a:r>
              <a:rPr lang="fr-BE" dirty="0" smtClean="0"/>
              <a:t> </a:t>
            </a:r>
            <a:r>
              <a:rPr lang="fr-BE" dirty="0" err="1" smtClean="0"/>
              <a:t>consist</a:t>
            </a:r>
            <a:r>
              <a:rPr lang="fr-BE" dirty="0" smtClean="0"/>
              <a:t> in </a:t>
            </a:r>
            <a:r>
              <a:rPr lang="fr-BE" dirty="0" err="1" smtClean="0"/>
              <a:t>understanding</a:t>
            </a:r>
            <a:r>
              <a:rPr lang="fr-BE" dirty="0" smtClean="0"/>
              <a:t> </a:t>
            </a:r>
            <a:r>
              <a:rPr lang="fr-BE" dirty="0" err="1" smtClean="0"/>
              <a:t>gene</a:t>
            </a:r>
            <a:r>
              <a:rPr lang="fr-BE" dirty="0" smtClean="0"/>
              <a:t> </a:t>
            </a:r>
            <a:r>
              <a:rPr lang="fr-BE" dirty="0" err="1" smtClean="0"/>
              <a:t>function</a:t>
            </a:r>
            <a:r>
              <a:rPr lang="fr-BE" dirty="0" smtClean="0"/>
              <a:t> by </a:t>
            </a:r>
            <a:r>
              <a:rPr lang="fr-BE" dirty="0" err="1" smtClean="0"/>
              <a:t>identifying</a:t>
            </a:r>
            <a:r>
              <a:rPr lang="fr-BE" dirty="0" smtClean="0"/>
              <a:t> patient </a:t>
            </a:r>
            <a:r>
              <a:rPr lang="fr-BE" dirty="0" err="1" smtClean="0"/>
              <a:t>harboring</a:t>
            </a:r>
            <a:r>
              <a:rPr lang="fr-BE" dirty="0" smtClean="0"/>
              <a:t> </a:t>
            </a:r>
            <a:r>
              <a:rPr lang="fr-BE" dirty="0" err="1" smtClean="0"/>
              <a:t>specific</a:t>
            </a:r>
            <a:r>
              <a:rPr lang="fr-BE" dirty="0" smtClean="0"/>
              <a:t> mutations and </a:t>
            </a:r>
            <a:r>
              <a:rPr lang="fr-BE" dirty="0" err="1" smtClean="0"/>
              <a:t>characterizing</a:t>
            </a:r>
            <a:r>
              <a:rPr lang="fr-BE" dirty="0" smtClean="0"/>
              <a:t> the </a:t>
            </a:r>
            <a:r>
              <a:rPr lang="fr-BE" dirty="0" err="1" smtClean="0"/>
              <a:t>physiologic</a:t>
            </a:r>
            <a:r>
              <a:rPr lang="fr-BE" dirty="0" smtClean="0"/>
              <a:t> and </a:t>
            </a:r>
            <a:r>
              <a:rPr lang="fr-BE" dirty="0" err="1" smtClean="0"/>
              <a:t>clinical</a:t>
            </a:r>
            <a:r>
              <a:rPr lang="fr-BE" dirty="0" smtClean="0"/>
              <a:t> </a:t>
            </a:r>
            <a:r>
              <a:rPr lang="fr-BE" dirty="0" err="1" smtClean="0"/>
              <a:t>consequences</a:t>
            </a:r>
            <a:r>
              <a:rPr lang="fr-BE" dirty="0" smtClean="0"/>
              <a:t> of </a:t>
            </a:r>
            <a:r>
              <a:rPr lang="fr-BE" dirty="0" err="1" smtClean="0"/>
              <a:t>these</a:t>
            </a:r>
            <a:r>
              <a:rPr lang="fr-BE" dirty="0" smtClean="0"/>
              <a:t> mutations</a:t>
            </a:r>
            <a:endParaRPr lang="fr-BE" dirty="0"/>
          </a:p>
        </p:txBody>
      </p:sp>
      <p:sp>
        <p:nvSpPr>
          <p:cNvPr id="4" name="Espace réservé du numéro de diapositive 3"/>
          <p:cNvSpPr>
            <a:spLocks noGrp="1"/>
          </p:cNvSpPr>
          <p:nvPr>
            <p:ph type="sldNum" sz="quarter" idx="10"/>
          </p:nvPr>
        </p:nvSpPr>
        <p:spPr/>
        <p:txBody>
          <a:bodyPr/>
          <a:lstStyle/>
          <a:p>
            <a:fld id="{FA55B855-8393-46E4-A012-F32DA606710C}" type="slidenum">
              <a:rPr lang="fr-BE" smtClean="0"/>
              <a:t>14</a:t>
            </a:fld>
            <a:endParaRPr lang="fr-BE"/>
          </a:p>
        </p:txBody>
      </p:sp>
    </p:spTree>
    <p:extLst>
      <p:ext uri="{BB962C8B-B14F-4D97-AF65-F5344CB8AC3E}">
        <p14:creationId xmlns:p14="http://schemas.microsoft.com/office/powerpoint/2010/main" val="16142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fr-FR" smtClean="0"/>
              <a:t>Modifiez le style du titre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7" name="Date Placeholder 6"/>
          <p:cNvSpPr>
            <a:spLocks noGrp="1"/>
          </p:cNvSpPr>
          <p:nvPr>
            <p:ph type="dt" sz="half" idx="10"/>
          </p:nvPr>
        </p:nvSpPr>
        <p:spPr/>
        <p:txBody>
          <a:bodyPr/>
          <a:lstStyle/>
          <a:p>
            <a:fld id="{D2E8C6C9-7F6B-45C2-937F-21387B85854E}" type="datetime1">
              <a:rPr lang="fr-BE" smtClean="0"/>
              <a:t>10-12-13</a:t>
            </a:fld>
            <a:endParaRPr lang="fr-BE"/>
          </a:p>
        </p:txBody>
      </p:sp>
      <p:sp>
        <p:nvSpPr>
          <p:cNvPr id="8" name="Slide Number Placeholder 7"/>
          <p:cNvSpPr>
            <a:spLocks noGrp="1"/>
          </p:cNvSpPr>
          <p:nvPr>
            <p:ph type="sldNum" sz="quarter" idx="11"/>
          </p:nvPr>
        </p:nvSpPr>
        <p:spPr/>
        <p:txBody>
          <a:bodyPr/>
          <a:lstStyle/>
          <a:p>
            <a:fld id="{B6F84E49-E339-4123-88B0-3920C3519900}" type="slidenum">
              <a:rPr lang="fr-BE" smtClean="0"/>
              <a:t>‹N°›</a:t>
            </a:fld>
            <a:endParaRPr lang="fr-BE"/>
          </a:p>
        </p:txBody>
      </p:sp>
      <p:sp>
        <p:nvSpPr>
          <p:cNvPr id="9" name="Footer Placeholder 8"/>
          <p:cNvSpPr>
            <a:spLocks noGrp="1"/>
          </p:cNvSpPr>
          <p:nvPr>
            <p:ph type="ftr" sz="quarter" idx="12"/>
          </p:nvPr>
        </p:nvSpPr>
        <p:spPr/>
        <p:txBody>
          <a:bodyPr/>
          <a:lstStyle/>
          <a:p>
            <a:r>
              <a:rPr lang="fr-BE" smtClean="0"/>
              <a:t>Exome sequencing</a:t>
            </a:r>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14961C2E-3085-4F82-AAC3-164DF8460370}" type="datetime1">
              <a:rPr lang="fr-BE" smtClean="0"/>
              <a:t>10-12-13</a:t>
            </a:fld>
            <a:endParaRPr lang="fr-BE"/>
          </a:p>
        </p:txBody>
      </p:sp>
      <p:sp>
        <p:nvSpPr>
          <p:cNvPr id="5" name="Footer Placeholder 4"/>
          <p:cNvSpPr>
            <a:spLocks noGrp="1"/>
          </p:cNvSpPr>
          <p:nvPr>
            <p:ph type="ftr" sz="quarter" idx="11"/>
          </p:nvPr>
        </p:nvSpPr>
        <p:spPr/>
        <p:txBody>
          <a:bodyPr/>
          <a:lstStyle/>
          <a:p>
            <a:r>
              <a:rPr lang="fr-BE" smtClean="0"/>
              <a:t>Exome sequencing</a:t>
            </a:r>
            <a:endParaRPr lang="fr-BE"/>
          </a:p>
        </p:txBody>
      </p:sp>
      <p:sp>
        <p:nvSpPr>
          <p:cNvPr id="6" name="Slide Number Placeholder 5"/>
          <p:cNvSpPr>
            <a:spLocks noGrp="1"/>
          </p:cNvSpPr>
          <p:nvPr>
            <p:ph type="sldNum" sz="quarter" idx="12"/>
          </p:nvPr>
        </p:nvSpPr>
        <p:spPr/>
        <p:txBody>
          <a:bodyPr/>
          <a:lstStyle/>
          <a:p>
            <a:fld id="{B6F84E49-E339-4123-88B0-3920C3519900}"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544DBE7F-EA36-4896-B0FE-8042734F8AB6}" type="datetime1">
              <a:rPr lang="fr-BE" smtClean="0"/>
              <a:t>10-12-13</a:t>
            </a:fld>
            <a:endParaRPr lang="fr-BE"/>
          </a:p>
        </p:txBody>
      </p:sp>
      <p:sp>
        <p:nvSpPr>
          <p:cNvPr id="5" name="Footer Placeholder 4"/>
          <p:cNvSpPr>
            <a:spLocks noGrp="1"/>
          </p:cNvSpPr>
          <p:nvPr>
            <p:ph type="ftr" sz="quarter" idx="11"/>
          </p:nvPr>
        </p:nvSpPr>
        <p:spPr/>
        <p:txBody>
          <a:bodyPr/>
          <a:lstStyle/>
          <a:p>
            <a:r>
              <a:rPr lang="fr-BE" smtClean="0"/>
              <a:t>Exome sequencing</a:t>
            </a:r>
            <a:endParaRPr lang="fr-BE"/>
          </a:p>
        </p:txBody>
      </p:sp>
      <p:sp>
        <p:nvSpPr>
          <p:cNvPr id="6" name="Slide Number Placeholder 5"/>
          <p:cNvSpPr>
            <a:spLocks noGrp="1"/>
          </p:cNvSpPr>
          <p:nvPr>
            <p:ph type="sldNum" sz="quarter" idx="12"/>
          </p:nvPr>
        </p:nvSpPr>
        <p:spPr/>
        <p:txBody>
          <a:bodyPr/>
          <a:lstStyle/>
          <a:p>
            <a:fld id="{B6F84E49-E339-4123-88B0-3920C3519900}"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4" name="Date Placeholder 3"/>
          <p:cNvSpPr>
            <a:spLocks noGrp="1"/>
          </p:cNvSpPr>
          <p:nvPr>
            <p:ph type="dt" sz="half" idx="10"/>
          </p:nvPr>
        </p:nvSpPr>
        <p:spPr/>
        <p:txBody>
          <a:bodyPr/>
          <a:lstStyle/>
          <a:p>
            <a:fld id="{807ED6FB-33E8-45FE-A267-32509D1F7310}" type="datetime1">
              <a:rPr lang="fr-BE" smtClean="0"/>
              <a:t>10-12-13</a:t>
            </a:fld>
            <a:endParaRPr lang="fr-BE"/>
          </a:p>
        </p:txBody>
      </p:sp>
      <p:sp>
        <p:nvSpPr>
          <p:cNvPr id="5" name="Footer Placeholder 4"/>
          <p:cNvSpPr>
            <a:spLocks noGrp="1"/>
          </p:cNvSpPr>
          <p:nvPr>
            <p:ph type="ftr" sz="quarter" idx="11"/>
          </p:nvPr>
        </p:nvSpPr>
        <p:spPr/>
        <p:txBody>
          <a:bodyPr/>
          <a:lstStyle/>
          <a:p>
            <a:r>
              <a:rPr lang="fr-BE" smtClean="0"/>
              <a:t>Exome sequencing</a:t>
            </a:r>
            <a:endParaRPr lang="fr-BE"/>
          </a:p>
        </p:txBody>
      </p:sp>
      <p:sp>
        <p:nvSpPr>
          <p:cNvPr id="6" name="Slide Number Placeholder 5"/>
          <p:cNvSpPr>
            <a:spLocks noGrp="1"/>
          </p:cNvSpPr>
          <p:nvPr>
            <p:ph type="sldNum" sz="quarter" idx="12"/>
          </p:nvPr>
        </p:nvSpPr>
        <p:spPr/>
        <p:txBody>
          <a:bodyPr/>
          <a:lstStyle/>
          <a:p>
            <a:fld id="{B6F84E49-E339-4123-88B0-3920C3519900}"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fr-FR" smtClean="0"/>
              <a:t>Modifiez le style du titre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B911F0C-0831-4C7B-B9D3-90D5AEEE1DFC}" type="datetime1">
              <a:rPr lang="fr-BE" smtClean="0"/>
              <a:t>10-12-13</a:t>
            </a:fld>
            <a:endParaRPr lang="fr-BE"/>
          </a:p>
        </p:txBody>
      </p:sp>
      <p:sp>
        <p:nvSpPr>
          <p:cNvPr id="5" name="Footer Placeholder 4"/>
          <p:cNvSpPr>
            <a:spLocks noGrp="1"/>
          </p:cNvSpPr>
          <p:nvPr>
            <p:ph type="ftr" sz="quarter" idx="11"/>
          </p:nvPr>
        </p:nvSpPr>
        <p:spPr/>
        <p:txBody>
          <a:bodyPr/>
          <a:lstStyle/>
          <a:p>
            <a:r>
              <a:rPr lang="fr-BE" smtClean="0"/>
              <a:t>Exome sequencing</a:t>
            </a:r>
            <a:endParaRPr lang="fr-BE"/>
          </a:p>
        </p:txBody>
      </p:sp>
      <p:sp>
        <p:nvSpPr>
          <p:cNvPr id="6" name="Slide Number Placeholder 5"/>
          <p:cNvSpPr>
            <a:spLocks noGrp="1"/>
          </p:cNvSpPr>
          <p:nvPr>
            <p:ph type="sldNum" sz="quarter" idx="12"/>
          </p:nvPr>
        </p:nvSpPr>
        <p:spPr/>
        <p:txBody>
          <a:bodyPr/>
          <a:lstStyle/>
          <a:p>
            <a:fld id="{B6F84E49-E339-4123-88B0-3920C3519900}" type="slidenum">
              <a:rPr lang="fr-BE" smtClean="0"/>
              <a:t>‹N°›</a:t>
            </a:fld>
            <a:endParaRPr lang="fr-BE"/>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5" name="Date Placeholder 4"/>
          <p:cNvSpPr>
            <a:spLocks noGrp="1"/>
          </p:cNvSpPr>
          <p:nvPr>
            <p:ph type="dt" sz="half" idx="10"/>
          </p:nvPr>
        </p:nvSpPr>
        <p:spPr/>
        <p:txBody>
          <a:bodyPr/>
          <a:lstStyle/>
          <a:p>
            <a:fld id="{86EEC5D2-2CED-4423-9218-8C3FB37069EA}" type="datetime1">
              <a:rPr lang="fr-BE" smtClean="0"/>
              <a:t>10-12-13</a:t>
            </a:fld>
            <a:endParaRPr lang="fr-BE"/>
          </a:p>
        </p:txBody>
      </p:sp>
      <p:sp>
        <p:nvSpPr>
          <p:cNvPr id="6" name="Footer Placeholder 5"/>
          <p:cNvSpPr>
            <a:spLocks noGrp="1"/>
          </p:cNvSpPr>
          <p:nvPr>
            <p:ph type="ftr" sz="quarter" idx="11"/>
          </p:nvPr>
        </p:nvSpPr>
        <p:spPr/>
        <p:txBody>
          <a:bodyPr/>
          <a:lstStyle/>
          <a:p>
            <a:r>
              <a:rPr lang="fr-BE" smtClean="0"/>
              <a:t>Exome sequencing</a:t>
            </a:r>
            <a:endParaRPr lang="fr-BE"/>
          </a:p>
        </p:txBody>
      </p:sp>
      <p:sp>
        <p:nvSpPr>
          <p:cNvPr id="7" name="Slide Number Placeholder 6"/>
          <p:cNvSpPr>
            <a:spLocks noGrp="1"/>
          </p:cNvSpPr>
          <p:nvPr>
            <p:ph type="sldNum" sz="quarter" idx="12"/>
          </p:nvPr>
        </p:nvSpPr>
        <p:spPr/>
        <p:txBody>
          <a:bodyPr/>
          <a:lstStyle/>
          <a:p>
            <a:fld id="{B6F84E49-E339-4123-88B0-3920C3519900}" type="slidenum">
              <a:rPr lang="fr-BE" smtClean="0"/>
              <a:t>‹N°›</a:t>
            </a:fld>
            <a:endParaRPr lang="fr-BE"/>
          </a:p>
        </p:txBody>
      </p:sp>
      <p:sp>
        <p:nvSpPr>
          <p:cNvPr id="9" name="Content Placeholder 8"/>
          <p:cNvSpPr>
            <a:spLocks noGrp="1"/>
          </p:cNvSpPr>
          <p:nvPr>
            <p:ph sz="quarter" idx="13"/>
          </p:nvPr>
        </p:nvSpPr>
        <p:spPr>
          <a:xfrm>
            <a:off x="365760" y="1600200"/>
            <a:ext cx="4041648" cy="452628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7" name="Date Placeholder 6"/>
          <p:cNvSpPr>
            <a:spLocks noGrp="1"/>
          </p:cNvSpPr>
          <p:nvPr>
            <p:ph type="dt" sz="half" idx="10"/>
          </p:nvPr>
        </p:nvSpPr>
        <p:spPr/>
        <p:txBody>
          <a:bodyPr/>
          <a:lstStyle/>
          <a:p>
            <a:fld id="{631B3073-7FAE-4503-A9DB-C1242EEE4D96}" type="datetime1">
              <a:rPr lang="fr-BE" smtClean="0"/>
              <a:t>10-12-13</a:t>
            </a:fld>
            <a:endParaRPr lang="fr-BE"/>
          </a:p>
        </p:txBody>
      </p:sp>
      <p:sp>
        <p:nvSpPr>
          <p:cNvPr id="8" name="Footer Placeholder 7"/>
          <p:cNvSpPr>
            <a:spLocks noGrp="1"/>
          </p:cNvSpPr>
          <p:nvPr>
            <p:ph type="ftr" sz="quarter" idx="11"/>
          </p:nvPr>
        </p:nvSpPr>
        <p:spPr/>
        <p:txBody>
          <a:bodyPr/>
          <a:lstStyle/>
          <a:p>
            <a:r>
              <a:rPr lang="fr-BE" smtClean="0"/>
              <a:t>Exome sequencing</a:t>
            </a:r>
            <a:endParaRPr lang="fr-BE"/>
          </a:p>
        </p:txBody>
      </p:sp>
      <p:sp>
        <p:nvSpPr>
          <p:cNvPr id="9" name="Slide Number Placeholder 8"/>
          <p:cNvSpPr>
            <a:spLocks noGrp="1"/>
          </p:cNvSpPr>
          <p:nvPr>
            <p:ph type="sldNum" sz="quarter" idx="12"/>
          </p:nvPr>
        </p:nvSpPr>
        <p:spPr/>
        <p:txBody>
          <a:bodyPr/>
          <a:lstStyle/>
          <a:p>
            <a:fld id="{B6F84E49-E339-4123-88B0-3920C3519900}" type="slidenum">
              <a:rPr lang="fr-BE" smtClean="0"/>
              <a:t>‹N°›</a:t>
            </a:fld>
            <a:endParaRPr lang="fr-BE"/>
          </a:p>
        </p:txBody>
      </p:sp>
      <p:sp>
        <p:nvSpPr>
          <p:cNvPr id="11" name="Content Placeholder 10"/>
          <p:cNvSpPr>
            <a:spLocks noGrp="1"/>
          </p:cNvSpPr>
          <p:nvPr>
            <p:ph sz="quarter" idx="13"/>
          </p:nvPr>
        </p:nvSpPr>
        <p:spPr>
          <a:xfrm>
            <a:off x="457200" y="2212848"/>
            <a:ext cx="4041648" cy="391363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1833584B-EE94-4814-BF5A-F5DB75314A78}" type="datetime1">
              <a:rPr lang="fr-BE" smtClean="0"/>
              <a:t>10-12-13</a:t>
            </a:fld>
            <a:endParaRPr lang="fr-BE"/>
          </a:p>
        </p:txBody>
      </p:sp>
      <p:sp>
        <p:nvSpPr>
          <p:cNvPr id="4" name="Footer Placeholder 3"/>
          <p:cNvSpPr>
            <a:spLocks noGrp="1"/>
          </p:cNvSpPr>
          <p:nvPr>
            <p:ph type="ftr" sz="quarter" idx="11"/>
          </p:nvPr>
        </p:nvSpPr>
        <p:spPr/>
        <p:txBody>
          <a:bodyPr/>
          <a:lstStyle/>
          <a:p>
            <a:r>
              <a:rPr lang="fr-BE" smtClean="0"/>
              <a:t>Exome sequencing</a:t>
            </a:r>
            <a:endParaRPr lang="fr-BE"/>
          </a:p>
        </p:txBody>
      </p:sp>
      <p:sp>
        <p:nvSpPr>
          <p:cNvPr id="5" name="Slide Number Placeholder 4"/>
          <p:cNvSpPr>
            <a:spLocks noGrp="1"/>
          </p:cNvSpPr>
          <p:nvPr>
            <p:ph type="sldNum" sz="quarter" idx="12"/>
          </p:nvPr>
        </p:nvSpPr>
        <p:spPr/>
        <p:txBody>
          <a:bodyPr/>
          <a:lstStyle/>
          <a:p>
            <a:fld id="{B6F84E49-E339-4123-88B0-3920C3519900}"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8EE110-523D-477D-B604-1CF6167F22E1}" type="datetime1">
              <a:rPr lang="fr-BE" smtClean="0"/>
              <a:t>10-12-13</a:t>
            </a:fld>
            <a:endParaRPr lang="fr-BE"/>
          </a:p>
        </p:txBody>
      </p:sp>
      <p:sp>
        <p:nvSpPr>
          <p:cNvPr id="3" name="Footer Placeholder 2"/>
          <p:cNvSpPr>
            <a:spLocks noGrp="1"/>
          </p:cNvSpPr>
          <p:nvPr>
            <p:ph type="ftr" sz="quarter" idx="11"/>
          </p:nvPr>
        </p:nvSpPr>
        <p:spPr/>
        <p:txBody>
          <a:bodyPr/>
          <a:lstStyle/>
          <a:p>
            <a:r>
              <a:rPr lang="fr-BE" smtClean="0"/>
              <a:t>Exome sequencing</a:t>
            </a:r>
            <a:endParaRPr lang="fr-BE"/>
          </a:p>
        </p:txBody>
      </p:sp>
      <p:sp>
        <p:nvSpPr>
          <p:cNvPr id="4" name="Slide Number Placeholder 3"/>
          <p:cNvSpPr>
            <a:spLocks noGrp="1"/>
          </p:cNvSpPr>
          <p:nvPr>
            <p:ph type="sldNum" sz="quarter" idx="12"/>
          </p:nvPr>
        </p:nvSpPr>
        <p:spPr/>
        <p:txBody>
          <a:bodyPr/>
          <a:lstStyle/>
          <a:p>
            <a:fld id="{B6F84E49-E339-4123-88B0-3920C3519900}"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fr-FR" smtClean="0"/>
              <a:t>Modifiez le style du titre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AD562D3-B74D-4311-B833-E3748B5E8D8E}" type="datetime1">
              <a:rPr lang="fr-BE" smtClean="0"/>
              <a:t>10-12-13</a:t>
            </a:fld>
            <a:endParaRPr lang="fr-BE"/>
          </a:p>
        </p:txBody>
      </p:sp>
      <p:sp>
        <p:nvSpPr>
          <p:cNvPr id="6" name="Footer Placeholder 5"/>
          <p:cNvSpPr>
            <a:spLocks noGrp="1"/>
          </p:cNvSpPr>
          <p:nvPr>
            <p:ph type="ftr" sz="quarter" idx="11"/>
          </p:nvPr>
        </p:nvSpPr>
        <p:spPr/>
        <p:txBody>
          <a:bodyPr/>
          <a:lstStyle/>
          <a:p>
            <a:r>
              <a:rPr lang="fr-BE" smtClean="0"/>
              <a:t>Exome sequencing</a:t>
            </a:r>
            <a:endParaRPr lang="fr-BE"/>
          </a:p>
        </p:txBody>
      </p:sp>
      <p:sp>
        <p:nvSpPr>
          <p:cNvPr id="7" name="Slide Number Placeholder 6"/>
          <p:cNvSpPr>
            <a:spLocks noGrp="1"/>
          </p:cNvSpPr>
          <p:nvPr>
            <p:ph type="sldNum" sz="quarter" idx="12"/>
          </p:nvPr>
        </p:nvSpPr>
        <p:spPr/>
        <p:txBody>
          <a:bodyPr/>
          <a:lstStyle/>
          <a:p>
            <a:fld id="{B6F84E49-E339-4123-88B0-3920C3519900}"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fr-FR" smtClean="0"/>
              <a:t>Modifiez le style du titre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6C954C5E-8EFC-436B-834B-A96B6EC74982}" type="datetime1">
              <a:rPr lang="fr-BE" smtClean="0"/>
              <a:t>10-12-13</a:t>
            </a:fld>
            <a:endParaRPr lang="fr-BE"/>
          </a:p>
        </p:txBody>
      </p:sp>
      <p:sp>
        <p:nvSpPr>
          <p:cNvPr id="6" name="Footer Placeholder 5"/>
          <p:cNvSpPr>
            <a:spLocks noGrp="1"/>
          </p:cNvSpPr>
          <p:nvPr>
            <p:ph type="ftr" sz="quarter" idx="11"/>
          </p:nvPr>
        </p:nvSpPr>
        <p:spPr/>
        <p:txBody>
          <a:bodyPr/>
          <a:lstStyle/>
          <a:p>
            <a:r>
              <a:rPr lang="fr-BE" smtClean="0"/>
              <a:t>Exome sequencing</a:t>
            </a:r>
            <a:endParaRPr lang="fr-BE"/>
          </a:p>
        </p:txBody>
      </p:sp>
      <p:sp>
        <p:nvSpPr>
          <p:cNvPr id="7" name="Slide Number Placeholder 6"/>
          <p:cNvSpPr>
            <a:spLocks noGrp="1"/>
          </p:cNvSpPr>
          <p:nvPr>
            <p:ph type="sldNum" sz="quarter" idx="12"/>
          </p:nvPr>
        </p:nvSpPr>
        <p:spPr/>
        <p:txBody>
          <a:bodyPr/>
          <a:lstStyle/>
          <a:p>
            <a:fld id="{B6F84E49-E339-4123-88B0-3920C3519900}"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fr-FR" smtClean="0"/>
              <a:t>Modifiez le style du titre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2FA096F3-FF20-4B30-BCC8-1DB238D8E74F}" type="datetime1">
              <a:rPr lang="fr-BE" smtClean="0"/>
              <a:t>10-12-13</a:t>
            </a:fld>
            <a:endParaRPr lang="fr-BE"/>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fr-BE" smtClean="0"/>
              <a:t>Exome sequencing</a:t>
            </a:r>
            <a:endParaRPr lang="fr-BE"/>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6F84E49-E339-4123-88B0-3920C3519900}" type="slidenum">
              <a:rPr lang="fr-BE" smtClean="0"/>
              <a:t>‹N°›</a:t>
            </a:fld>
            <a:endParaRPr lang="fr-BE"/>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213" r:id="rId1"/>
    <p:sldLayoutId id="2147484214" r:id="rId2"/>
    <p:sldLayoutId id="2147484215" r:id="rId3"/>
    <p:sldLayoutId id="2147484216" r:id="rId4"/>
    <p:sldLayoutId id="2147484217" r:id="rId5"/>
    <p:sldLayoutId id="2147484218" r:id="rId6"/>
    <p:sldLayoutId id="2147484219" r:id="rId7"/>
    <p:sldLayoutId id="2147484220" r:id="rId8"/>
    <p:sldLayoutId id="2147484221" r:id="rId9"/>
    <p:sldLayoutId id="2147484222" r:id="rId10"/>
    <p:sldLayoutId id="2147484223" r:id="rId11"/>
  </p:sldLayoutIdLst>
  <p:hf hd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ueb.vhir.org/2012-06-18+Xavier+de+Pedro+Pipeline+for+Exome+Variant+Analysis" TargetMode="External"/><Relationship Id="rId2" Type="http://schemas.openxmlformats.org/officeDocument/2006/relationships/hyperlink" Target="http://www.geneticliteracyproject.org/2013/02/25/scientists-savage-each-other-over-junk-dna-study-while-journalists-mis-report-the-science/#.UqXNaeLZ2os" TargetMode="External"/><Relationship Id="rId1" Type="http://schemas.openxmlformats.org/officeDocument/2006/relationships/slideLayout" Target="../slideLayouts/slideLayout2.xml"/><Relationship Id="rId6" Type="http://schemas.openxmlformats.org/officeDocument/2006/relationships/hyperlink" Target="http://en.wikipedia.org/wiki/Exome_sequencing" TargetMode="External"/><Relationship Id="rId5" Type="http://schemas.openxmlformats.org/officeDocument/2006/relationships/hyperlink" Target="https://www.my46.org/intro/whole-genome-and-exome-sequencing" TargetMode="External"/><Relationship Id="rId4" Type="http://schemas.openxmlformats.org/officeDocument/2006/relationships/hyperlink" Target="http://www.bioscience.org/2009/v14/af/3318/fulltext.php?bframe=figures.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1899592"/>
            <a:ext cx="7772400" cy="4267200"/>
          </a:xfrm>
        </p:spPr>
        <p:txBody>
          <a:bodyPr/>
          <a:lstStyle/>
          <a:p>
            <a:r>
              <a:rPr lang="fr-BE" sz="4800" dirty="0" smtClean="0"/>
              <a:t>HW2: </a:t>
            </a:r>
            <a:r>
              <a:rPr lang="fr-BE" sz="4800" dirty="0" err="1" smtClean="0"/>
              <a:t>exome</a:t>
            </a:r>
            <a:r>
              <a:rPr lang="fr-BE" sz="4800" dirty="0" smtClean="0"/>
              <a:t> </a:t>
            </a:r>
            <a:r>
              <a:rPr lang="fr-BE" sz="4800" dirty="0" err="1" smtClean="0"/>
              <a:t>sequencing</a:t>
            </a:r>
            <a:r>
              <a:rPr lang="fr-BE" sz="4800" dirty="0" smtClean="0"/>
              <a:t> and </a:t>
            </a:r>
            <a:r>
              <a:rPr lang="fr-BE" sz="4800" dirty="0" err="1" smtClean="0"/>
              <a:t>complex</a:t>
            </a:r>
            <a:r>
              <a:rPr lang="fr-BE" sz="4800" dirty="0" smtClean="0"/>
              <a:t> </a:t>
            </a:r>
            <a:r>
              <a:rPr lang="fr-BE" sz="4800" dirty="0" err="1" smtClean="0"/>
              <a:t>disease</a:t>
            </a:r>
            <a:endParaRPr lang="fr-BE" sz="4800" dirty="0"/>
          </a:p>
        </p:txBody>
      </p:sp>
      <p:sp>
        <p:nvSpPr>
          <p:cNvPr id="3" name="Sous-titre 2"/>
          <p:cNvSpPr>
            <a:spLocks noGrp="1"/>
          </p:cNvSpPr>
          <p:nvPr>
            <p:ph type="subTitle" idx="1"/>
          </p:nvPr>
        </p:nvSpPr>
        <p:spPr>
          <a:xfrm>
            <a:off x="0" y="5606008"/>
            <a:ext cx="9897144" cy="1219200"/>
          </a:xfrm>
        </p:spPr>
        <p:txBody>
          <a:bodyPr/>
          <a:lstStyle/>
          <a:p>
            <a:pPr algn="l"/>
            <a:r>
              <a:rPr lang="fr-BE" dirty="0" smtClean="0"/>
              <a:t>Jacquemin Jonathan	        	      de Bournonville Sébastien	</a:t>
            </a:r>
            <a:endParaRPr lang="fr-BE" dirty="0"/>
          </a:p>
        </p:txBody>
      </p:sp>
      <p:pic>
        <p:nvPicPr>
          <p:cNvPr id="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958" y="2704"/>
            <a:ext cx="102235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descr="http://www.geneticliteracyproject.org/wp/wp-content/uploads/2012/09/blue-DNA.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7784" y="2497118"/>
            <a:ext cx="4037294" cy="30261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48043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Variant </a:t>
            </a:r>
            <a:r>
              <a:rPr lang="fr-BE" dirty="0" err="1" smtClean="0"/>
              <a:t>calling</a:t>
            </a:r>
            <a:endParaRPr lang="fr-BE" dirty="0"/>
          </a:p>
        </p:txBody>
      </p:sp>
      <p:sp>
        <p:nvSpPr>
          <p:cNvPr id="3" name="Espace réservé du contenu 2"/>
          <p:cNvSpPr>
            <a:spLocks noGrp="1"/>
          </p:cNvSpPr>
          <p:nvPr>
            <p:ph idx="1"/>
          </p:nvPr>
        </p:nvSpPr>
        <p:spPr>
          <a:xfrm>
            <a:off x="539552" y="2352253"/>
            <a:ext cx="8229600" cy="4525963"/>
          </a:xfrm>
        </p:spPr>
        <p:txBody>
          <a:bodyPr/>
          <a:lstStyle/>
          <a:p>
            <a:r>
              <a:rPr lang="fr-BE" sz="2800" dirty="0" smtClean="0"/>
              <a:t>Drawback:</a:t>
            </a:r>
          </a:p>
          <a:p>
            <a:endParaRPr lang="fr-BE" dirty="0"/>
          </a:p>
          <a:p>
            <a:endParaRPr lang="fr-BE" dirty="0" smtClean="0"/>
          </a:p>
          <a:p>
            <a:pPr lvl="1"/>
            <a:r>
              <a:rPr lang="fr-BE" sz="1800" dirty="0" err="1" smtClean="0"/>
              <a:t>Many</a:t>
            </a:r>
            <a:r>
              <a:rPr lang="fr-BE" sz="1800" dirty="0" smtClean="0"/>
              <a:t> </a:t>
            </a:r>
            <a:r>
              <a:rPr lang="fr-BE" sz="1800" dirty="0" err="1" smtClean="0"/>
              <a:t>choices</a:t>
            </a:r>
            <a:r>
              <a:rPr lang="fr-BE" sz="1800" dirty="0" smtClean="0"/>
              <a:t> for </a:t>
            </a:r>
            <a:r>
              <a:rPr lang="fr-BE" sz="1800" dirty="0" err="1" smtClean="0"/>
              <a:t>these</a:t>
            </a:r>
            <a:r>
              <a:rPr lang="fr-BE" sz="1800" dirty="0" smtClean="0"/>
              <a:t> </a:t>
            </a:r>
            <a:r>
              <a:rPr lang="fr-BE" sz="1800" dirty="0" err="1" smtClean="0"/>
              <a:t>steps</a:t>
            </a:r>
            <a:r>
              <a:rPr lang="fr-BE" sz="1800" dirty="0" smtClean="0"/>
              <a:t> -&gt; impacts the final </a:t>
            </a:r>
            <a:r>
              <a:rPr lang="fr-BE" sz="1800" dirty="0" err="1" smtClean="0"/>
              <a:t>result</a:t>
            </a:r>
            <a:endParaRPr lang="fr-BE" sz="1800" dirty="0" smtClean="0"/>
          </a:p>
          <a:p>
            <a:pPr marL="0" indent="0">
              <a:buNone/>
            </a:pPr>
            <a:endParaRPr lang="fr-BE" dirty="0" smtClean="0"/>
          </a:p>
          <a:p>
            <a:endParaRPr lang="fr-BE" dirty="0"/>
          </a:p>
        </p:txBody>
      </p:sp>
      <p:sp>
        <p:nvSpPr>
          <p:cNvPr id="4" name="Espace réservé du pied de page 3"/>
          <p:cNvSpPr>
            <a:spLocks noGrp="1"/>
          </p:cNvSpPr>
          <p:nvPr>
            <p:ph type="ftr" sz="quarter" idx="11"/>
          </p:nvPr>
        </p:nvSpPr>
        <p:spPr/>
        <p:txBody>
          <a:bodyPr/>
          <a:lstStyle/>
          <a:p>
            <a:r>
              <a:rPr lang="fr-BE" smtClean="0"/>
              <a:t>Exome sequencing</a:t>
            </a:r>
            <a:endParaRPr lang="fr-BE"/>
          </a:p>
        </p:txBody>
      </p:sp>
      <p:sp>
        <p:nvSpPr>
          <p:cNvPr id="5" name="Espace réservé du numéro de diapositive 4"/>
          <p:cNvSpPr>
            <a:spLocks noGrp="1"/>
          </p:cNvSpPr>
          <p:nvPr>
            <p:ph type="sldNum" sz="quarter" idx="12"/>
          </p:nvPr>
        </p:nvSpPr>
        <p:spPr/>
        <p:txBody>
          <a:bodyPr/>
          <a:lstStyle/>
          <a:p>
            <a:fld id="{B6F84E49-E339-4123-88B0-3920C3519900}" type="slidenum">
              <a:rPr lang="fr-BE" smtClean="0"/>
              <a:t>10</a:t>
            </a:fld>
            <a:endParaRPr lang="fr-BE"/>
          </a:p>
        </p:txBody>
      </p:sp>
    </p:spTree>
    <p:extLst>
      <p:ext uri="{BB962C8B-B14F-4D97-AF65-F5344CB8AC3E}">
        <p14:creationId xmlns:p14="http://schemas.microsoft.com/office/powerpoint/2010/main" val="41542586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Association </a:t>
            </a:r>
            <a:r>
              <a:rPr lang="fr-BE" dirty="0" err="1" smtClean="0"/>
              <a:t>analysis</a:t>
            </a:r>
            <a:endParaRPr lang="fr-BE" dirty="0"/>
          </a:p>
        </p:txBody>
      </p:sp>
      <p:sp>
        <p:nvSpPr>
          <p:cNvPr id="3" name="Espace réservé du contenu 2"/>
          <p:cNvSpPr>
            <a:spLocks noGrp="1"/>
          </p:cNvSpPr>
          <p:nvPr>
            <p:ph idx="1"/>
          </p:nvPr>
        </p:nvSpPr>
        <p:spPr>
          <a:xfrm>
            <a:off x="467544" y="1916832"/>
            <a:ext cx="8229600" cy="3845024"/>
          </a:xfrm>
        </p:spPr>
        <p:txBody>
          <a:bodyPr/>
          <a:lstStyle/>
          <a:p>
            <a:r>
              <a:rPr lang="fr-BE" dirty="0" smtClean="0"/>
              <a:t>A </a:t>
            </a:r>
            <a:r>
              <a:rPr lang="fr-BE" dirty="0" err="1" smtClean="0"/>
              <a:t>same</a:t>
            </a:r>
            <a:r>
              <a:rPr lang="fr-BE" dirty="0" smtClean="0"/>
              <a:t> variant </a:t>
            </a:r>
            <a:r>
              <a:rPr lang="fr-BE" dirty="0" err="1" smtClean="0"/>
              <a:t>alters</a:t>
            </a:r>
            <a:r>
              <a:rPr lang="fr-BE" dirty="0" smtClean="0"/>
              <a:t> </a:t>
            </a:r>
            <a:r>
              <a:rPr lang="fr-BE" dirty="0" err="1" smtClean="0"/>
              <a:t>different</a:t>
            </a:r>
            <a:r>
              <a:rPr lang="fr-BE" dirty="0" smtClean="0"/>
              <a:t> </a:t>
            </a:r>
            <a:r>
              <a:rPr lang="fr-BE" dirty="0" err="1" smtClean="0"/>
              <a:t>transcripts</a:t>
            </a:r>
            <a:r>
              <a:rPr lang="fr-BE" dirty="0" smtClean="0"/>
              <a:t> </a:t>
            </a:r>
            <a:r>
              <a:rPr lang="en-GB" dirty="0" smtClean="0"/>
              <a:t>→ focus on</a:t>
            </a:r>
            <a:endParaRPr lang="fr-BE" dirty="0" smtClean="0"/>
          </a:p>
          <a:p>
            <a:pPr lvl="1"/>
            <a:r>
              <a:rPr lang="fr-BE" dirty="0" smtClean="0"/>
              <a:t>Canonical </a:t>
            </a:r>
            <a:r>
              <a:rPr lang="fr-BE" dirty="0" err="1" smtClean="0"/>
              <a:t>transcript</a:t>
            </a:r>
            <a:endParaRPr lang="fr-BE" dirty="0" smtClean="0"/>
          </a:p>
          <a:p>
            <a:pPr lvl="1"/>
            <a:r>
              <a:rPr lang="fr-BE" dirty="0" smtClean="0"/>
              <a:t>Most </a:t>
            </a:r>
            <a:r>
              <a:rPr lang="fr-BE" dirty="0" err="1" smtClean="0"/>
              <a:t>deleterious</a:t>
            </a:r>
            <a:r>
              <a:rPr lang="fr-BE" dirty="0" smtClean="0"/>
              <a:t> </a:t>
            </a:r>
            <a:r>
              <a:rPr lang="fr-BE" dirty="0" err="1" smtClean="0"/>
              <a:t>transcript</a:t>
            </a:r>
            <a:r>
              <a:rPr lang="fr-BE" dirty="0" smtClean="0"/>
              <a:t>, etc.</a:t>
            </a:r>
            <a:endParaRPr lang="fr-BE" dirty="0"/>
          </a:p>
          <a:p>
            <a:r>
              <a:rPr lang="fr-BE" dirty="0" err="1" smtClean="0"/>
              <a:t>Should</a:t>
            </a:r>
            <a:r>
              <a:rPr lang="fr-BE" dirty="0" smtClean="0"/>
              <a:t> </a:t>
            </a:r>
            <a:r>
              <a:rPr lang="fr-BE" dirty="0" err="1" smtClean="0"/>
              <a:t>always</a:t>
            </a:r>
            <a:r>
              <a:rPr lang="fr-BE" dirty="0" smtClean="0"/>
              <a:t> </a:t>
            </a:r>
            <a:r>
              <a:rPr lang="fr-BE" dirty="0" err="1" smtClean="0"/>
              <a:t>start</a:t>
            </a:r>
            <a:r>
              <a:rPr lang="fr-BE" dirty="0" smtClean="0"/>
              <a:t> </a:t>
            </a:r>
            <a:r>
              <a:rPr lang="fr-BE" dirty="0" err="1" smtClean="0"/>
              <a:t>with</a:t>
            </a:r>
            <a:r>
              <a:rPr lang="fr-BE" dirty="0"/>
              <a:t> </a:t>
            </a:r>
            <a:r>
              <a:rPr lang="fr-BE" dirty="0" smtClean="0"/>
              <a:t>single variant association tests</a:t>
            </a:r>
          </a:p>
          <a:p>
            <a:r>
              <a:rPr lang="fr-BE" dirty="0" smtClean="0"/>
              <a:t>In </a:t>
            </a:r>
            <a:r>
              <a:rPr lang="fr-BE" dirty="0" err="1" smtClean="0"/>
              <a:t>order</a:t>
            </a:r>
            <a:r>
              <a:rPr lang="fr-BE" dirty="0" smtClean="0"/>
              <a:t> to </a:t>
            </a:r>
            <a:r>
              <a:rPr lang="fr-BE" dirty="0" err="1" smtClean="0"/>
              <a:t>generate</a:t>
            </a:r>
            <a:r>
              <a:rPr lang="fr-BE" dirty="0" smtClean="0"/>
              <a:t> QQ plots and </a:t>
            </a:r>
            <a:r>
              <a:rPr lang="fr-BE" dirty="0" err="1" smtClean="0"/>
              <a:t>quality</a:t>
            </a:r>
            <a:r>
              <a:rPr lang="fr-BE" dirty="0" smtClean="0"/>
              <a:t> check</a:t>
            </a:r>
          </a:p>
          <a:p>
            <a:pPr lvl="1"/>
            <a:r>
              <a:rPr lang="fr-BE" dirty="0" smtClean="0"/>
              <a:t>Population structure</a:t>
            </a:r>
          </a:p>
          <a:p>
            <a:pPr lvl="1"/>
            <a:r>
              <a:rPr lang="fr-BE" dirty="0" err="1" smtClean="0"/>
              <a:t>Variants</a:t>
            </a:r>
            <a:r>
              <a:rPr lang="fr-BE" dirty="0" smtClean="0"/>
              <a:t> relevance</a:t>
            </a:r>
          </a:p>
          <a:p>
            <a:r>
              <a:rPr lang="fr-BE" dirty="0" smtClean="0"/>
              <a:t>Groups </a:t>
            </a:r>
            <a:r>
              <a:rPr lang="fr-BE" dirty="0" err="1" smtClean="0"/>
              <a:t>variants</a:t>
            </a:r>
            <a:r>
              <a:rPr lang="fr-BE" dirty="0" smtClean="0"/>
              <a:t> </a:t>
            </a:r>
            <a:r>
              <a:rPr lang="fr-BE" dirty="0" err="1" smtClean="0"/>
              <a:t>that</a:t>
            </a:r>
            <a:r>
              <a:rPr lang="fr-BE" dirty="0" smtClean="0"/>
              <a:t> impact </a:t>
            </a:r>
            <a:r>
              <a:rPr lang="fr-BE" dirty="0" err="1" smtClean="0"/>
              <a:t>gene</a:t>
            </a:r>
            <a:r>
              <a:rPr lang="fr-BE" dirty="0" smtClean="0"/>
              <a:t> </a:t>
            </a:r>
            <a:r>
              <a:rPr lang="fr-BE" dirty="0" err="1" smtClean="0"/>
              <a:t>function</a:t>
            </a:r>
            <a:endParaRPr lang="fr-BE" dirty="0" smtClean="0"/>
          </a:p>
        </p:txBody>
      </p:sp>
      <p:sp>
        <p:nvSpPr>
          <p:cNvPr id="4" name="Espace réservé du pied de page 3"/>
          <p:cNvSpPr>
            <a:spLocks noGrp="1"/>
          </p:cNvSpPr>
          <p:nvPr>
            <p:ph type="ftr" sz="quarter" idx="11"/>
          </p:nvPr>
        </p:nvSpPr>
        <p:spPr/>
        <p:txBody>
          <a:bodyPr/>
          <a:lstStyle/>
          <a:p>
            <a:r>
              <a:rPr lang="fr-BE" smtClean="0"/>
              <a:t>Exome sequencing</a:t>
            </a:r>
            <a:endParaRPr lang="fr-BE"/>
          </a:p>
        </p:txBody>
      </p:sp>
      <p:sp>
        <p:nvSpPr>
          <p:cNvPr id="5" name="Espace réservé du numéro de diapositive 4"/>
          <p:cNvSpPr>
            <a:spLocks noGrp="1"/>
          </p:cNvSpPr>
          <p:nvPr>
            <p:ph type="sldNum" sz="quarter" idx="12"/>
          </p:nvPr>
        </p:nvSpPr>
        <p:spPr/>
        <p:txBody>
          <a:bodyPr/>
          <a:lstStyle/>
          <a:p>
            <a:fld id="{B6F84E49-E339-4123-88B0-3920C3519900}" type="slidenum">
              <a:rPr lang="fr-BE" smtClean="0"/>
              <a:t>11</a:t>
            </a:fld>
            <a:endParaRPr lang="fr-BE"/>
          </a:p>
        </p:txBody>
      </p:sp>
    </p:spTree>
    <p:extLst>
      <p:ext uri="{BB962C8B-B14F-4D97-AF65-F5344CB8AC3E}">
        <p14:creationId xmlns:p14="http://schemas.microsoft.com/office/powerpoint/2010/main" val="4146523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Association </a:t>
            </a:r>
            <a:r>
              <a:rPr lang="fr-BE" dirty="0" err="1" smtClean="0"/>
              <a:t>analysis</a:t>
            </a:r>
            <a:endParaRPr lang="fr-BE" dirty="0"/>
          </a:p>
        </p:txBody>
      </p:sp>
      <mc:AlternateContent xmlns:mc="http://schemas.openxmlformats.org/markup-compatibility/2006" xmlns:a14="http://schemas.microsoft.com/office/drawing/2010/main">
        <mc:Choice Requires="a14">
          <p:sp>
            <p:nvSpPr>
              <p:cNvPr id="3" name="Espace réservé du contenu 2"/>
              <p:cNvSpPr>
                <a:spLocks noGrp="1"/>
              </p:cNvSpPr>
              <p:nvPr>
                <p:ph idx="1"/>
              </p:nvPr>
            </p:nvSpPr>
            <p:spPr/>
            <p:txBody>
              <a:bodyPr/>
              <a:lstStyle/>
              <a:p>
                <a:r>
                  <a:rPr lang="fr-BE" dirty="0" smtClean="0"/>
                  <a:t>Consider </a:t>
                </a:r>
                <a:r>
                  <a:rPr lang="fr-BE" dirty="0" err="1" smtClean="0"/>
                  <a:t>two</a:t>
                </a:r>
                <a:r>
                  <a:rPr lang="fr-BE" dirty="0" smtClean="0"/>
                  <a:t> types of tests</a:t>
                </a:r>
              </a:p>
              <a:p>
                <a:r>
                  <a:rPr lang="fr-BE" dirty="0" smtClean="0"/>
                  <a:t>Variable </a:t>
                </a:r>
                <a:r>
                  <a:rPr lang="fr-BE" dirty="0" err="1" smtClean="0"/>
                  <a:t>thresholds</a:t>
                </a:r>
                <a:endParaRPr lang="fr-BE" dirty="0" smtClean="0"/>
              </a:p>
              <a:p>
                <a:r>
                  <a:rPr lang="fr-BE" dirty="0" smtClean="0"/>
                  <a:t>Or variable </a:t>
                </a:r>
                <a:r>
                  <a:rPr lang="fr-BE" dirty="0" err="1" smtClean="0"/>
                  <a:t>cut</a:t>
                </a:r>
                <a:r>
                  <a:rPr lang="fr-BE" dirty="0" smtClean="0"/>
                  <a:t>-off </a:t>
                </a:r>
                <a:r>
                  <a:rPr lang="fr-BE" dirty="0" err="1" smtClean="0"/>
                  <a:t>frequencies</a:t>
                </a:r>
                <a:endParaRPr lang="fr-BE" dirty="0" smtClean="0"/>
              </a:p>
              <a:p>
                <a:r>
                  <a:rPr lang="fr-BE" dirty="0" smtClean="0"/>
                  <a:t>Analyses </a:t>
                </a:r>
                <a:r>
                  <a:rPr lang="fr-BE" dirty="0" err="1" smtClean="0"/>
                  <a:t>focused</a:t>
                </a:r>
                <a:r>
                  <a:rPr lang="fr-BE" dirty="0" smtClean="0"/>
                  <a:t> on </a:t>
                </a:r>
                <a:r>
                  <a:rPr lang="fr-BE" dirty="0" err="1" smtClean="0"/>
                  <a:t>homozygous</a:t>
                </a:r>
                <a:r>
                  <a:rPr lang="fr-BE" dirty="0" smtClean="0"/>
                  <a:t> </a:t>
                </a:r>
                <a:r>
                  <a:rPr lang="fr-BE" dirty="0" err="1" smtClean="0"/>
                  <a:t>individuals</a:t>
                </a:r>
                <a:endParaRPr lang="fr-BE" dirty="0" smtClean="0"/>
              </a:p>
              <a:p>
                <a:r>
                  <a:rPr lang="fr-BE" dirty="0" smtClean="0"/>
                  <a:t>P-values ~</a:t>
                </a:r>
                <a14:m>
                  <m:oMath xmlns:m="http://schemas.openxmlformats.org/officeDocument/2006/math">
                    <m:r>
                      <a:rPr lang="fr-BE" b="0" i="1" smtClean="0">
                        <a:latin typeface="Cambria Math"/>
                      </a:rPr>
                      <m:t>5∗</m:t>
                    </m:r>
                    <m:sSup>
                      <m:sSupPr>
                        <m:ctrlPr>
                          <a:rPr lang="fr-BE" b="0" i="1" smtClean="0">
                            <a:latin typeface="Cambria Math"/>
                          </a:rPr>
                        </m:ctrlPr>
                      </m:sSupPr>
                      <m:e>
                        <m:r>
                          <a:rPr lang="fr-BE" b="0" i="1" smtClean="0">
                            <a:latin typeface="Cambria Math"/>
                          </a:rPr>
                          <m:t>10</m:t>
                        </m:r>
                      </m:e>
                      <m:sup>
                        <m:r>
                          <a:rPr lang="fr-BE" b="0" i="1" smtClean="0">
                            <a:latin typeface="Cambria Math"/>
                          </a:rPr>
                          <m:t>−7</m:t>
                        </m:r>
                      </m:sup>
                    </m:sSup>
                  </m:oMath>
                </a14:m>
                <a:endParaRPr lang="fr-BE" dirty="0" smtClean="0"/>
              </a:p>
              <a:p>
                <a:r>
                  <a:rPr lang="fr-BE" dirty="0" err="1" smtClean="0"/>
                  <a:t>Generate</a:t>
                </a:r>
                <a:r>
                  <a:rPr lang="fr-BE" dirty="0" smtClean="0"/>
                  <a:t> </a:t>
                </a:r>
                <a:r>
                  <a:rPr lang="fr-BE" dirty="0" err="1" smtClean="0"/>
                  <a:t>summarizing</a:t>
                </a:r>
                <a:r>
                  <a:rPr lang="fr-BE" dirty="0" smtClean="0"/>
                  <a:t> QQ plots</a:t>
                </a:r>
                <a:endParaRPr lang="fr-BE" dirty="0"/>
              </a:p>
            </p:txBody>
          </p:sp>
        </mc:Choice>
        <mc:Fallback xmlns="">
          <p:sp>
            <p:nvSpPr>
              <p:cNvPr id="3" name="Espace réservé du contenu 2"/>
              <p:cNvSpPr>
                <a:spLocks noGrp="1" noRot="1" noChangeAspect="1" noMove="1" noResize="1" noEditPoints="1" noAdjustHandles="1" noChangeArrowheads="1" noChangeShapeType="1" noTextEdit="1"/>
              </p:cNvSpPr>
              <p:nvPr>
                <p:ph idx="1"/>
              </p:nvPr>
            </p:nvSpPr>
            <p:spPr>
              <a:blipFill rotWithShape="1">
                <a:blip r:embed="rId3"/>
                <a:stretch>
                  <a:fillRect l="-963" t="-1078"/>
                </a:stretch>
              </a:blipFill>
            </p:spPr>
            <p:txBody>
              <a:bodyPr/>
              <a:lstStyle/>
              <a:p>
                <a:r>
                  <a:rPr lang="fr-BE">
                    <a:noFill/>
                  </a:rPr>
                  <a:t> </a:t>
                </a:r>
              </a:p>
            </p:txBody>
          </p:sp>
        </mc:Fallback>
      </mc:AlternateContent>
      <p:sp>
        <p:nvSpPr>
          <p:cNvPr id="4" name="Espace réservé du pied de page 3"/>
          <p:cNvSpPr>
            <a:spLocks noGrp="1"/>
          </p:cNvSpPr>
          <p:nvPr>
            <p:ph type="ftr" sz="quarter" idx="11"/>
          </p:nvPr>
        </p:nvSpPr>
        <p:spPr/>
        <p:txBody>
          <a:bodyPr/>
          <a:lstStyle/>
          <a:p>
            <a:r>
              <a:rPr lang="fr-BE" smtClean="0"/>
              <a:t>Exome sequencing</a:t>
            </a:r>
            <a:endParaRPr lang="fr-BE"/>
          </a:p>
        </p:txBody>
      </p:sp>
      <p:sp>
        <p:nvSpPr>
          <p:cNvPr id="5" name="Espace réservé du numéro de diapositive 4"/>
          <p:cNvSpPr>
            <a:spLocks noGrp="1"/>
          </p:cNvSpPr>
          <p:nvPr>
            <p:ph type="sldNum" sz="quarter" idx="12"/>
          </p:nvPr>
        </p:nvSpPr>
        <p:spPr/>
        <p:txBody>
          <a:bodyPr/>
          <a:lstStyle/>
          <a:p>
            <a:fld id="{B6F84E49-E339-4123-88B0-3920C3519900}" type="slidenum">
              <a:rPr lang="fr-BE" smtClean="0"/>
              <a:t>12</a:t>
            </a:fld>
            <a:endParaRPr lang="fr-BE"/>
          </a:p>
        </p:txBody>
      </p:sp>
    </p:spTree>
    <p:extLst>
      <p:ext uri="{BB962C8B-B14F-4D97-AF65-F5344CB8AC3E}">
        <p14:creationId xmlns:p14="http://schemas.microsoft.com/office/powerpoint/2010/main" val="4126012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smtClean="0"/>
              <a:t>Approaches</a:t>
            </a:r>
            <a:r>
              <a:rPr lang="fr-BE" dirty="0" smtClean="0"/>
              <a:t> for </a:t>
            </a:r>
            <a:r>
              <a:rPr lang="fr-BE" dirty="0" err="1" smtClean="0"/>
              <a:t>follow</a:t>
            </a:r>
            <a:r>
              <a:rPr lang="fr-BE" dirty="0" smtClean="0"/>
              <a:t>-up of </a:t>
            </a:r>
            <a:r>
              <a:rPr lang="fr-BE" dirty="0" err="1" smtClean="0"/>
              <a:t>promising</a:t>
            </a:r>
            <a:r>
              <a:rPr lang="fr-BE" dirty="0" smtClean="0"/>
              <a:t> </a:t>
            </a:r>
            <a:r>
              <a:rPr lang="fr-BE" dirty="0" err="1" smtClean="0"/>
              <a:t>signals</a:t>
            </a:r>
            <a:endParaRPr lang="fr-BE" dirty="0"/>
          </a:p>
        </p:txBody>
      </p:sp>
      <p:sp>
        <p:nvSpPr>
          <p:cNvPr id="3" name="Espace réservé du contenu 2"/>
          <p:cNvSpPr>
            <a:spLocks noGrp="1"/>
          </p:cNvSpPr>
          <p:nvPr>
            <p:ph idx="1"/>
          </p:nvPr>
        </p:nvSpPr>
        <p:spPr/>
        <p:txBody>
          <a:bodyPr/>
          <a:lstStyle/>
          <a:p>
            <a:r>
              <a:rPr lang="fr-BE" sz="2800" dirty="0" smtClean="0"/>
              <a:t>Goal: </a:t>
            </a:r>
            <a:r>
              <a:rPr lang="fr-BE" sz="2800" dirty="0" err="1" smtClean="0"/>
              <a:t>identify</a:t>
            </a:r>
            <a:r>
              <a:rPr lang="fr-BE" sz="2800" dirty="0" smtClean="0"/>
              <a:t> </a:t>
            </a:r>
            <a:r>
              <a:rPr lang="fr-BE" sz="2800" dirty="0" err="1" smtClean="0"/>
              <a:t>very</a:t>
            </a:r>
            <a:r>
              <a:rPr lang="fr-BE" sz="2800" dirty="0" smtClean="0"/>
              <a:t> rare </a:t>
            </a:r>
            <a:r>
              <a:rPr lang="fr-BE" sz="2800" dirty="0" err="1" smtClean="0"/>
              <a:t>variants</a:t>
            </a:r>
            <a:endParaRPr lang="fr-BE" sz="2800" dirty="0" smtClean="0"/>
          </a:p>
          <a:p>
            <a:endParaRPr lang="fr-BE" sz="2800" dirty="0"/>
          </a:p>
          <a:p>
            <a:r>
              <a:rPr lang="fr-BE" sz="2800" dirty="0" err="1" smtClean="0"/>
              <a:t>Different</a:t>
            </a:r>
            <a:r>
              <a:rPr lang="fr-BE" sz="2800" dirty="0" smtClean="0"/>
              <a:t> </a:t>
            </a:r>
            <a:r>
              <a:rPr lang="fr-BE" sz="2800" dirty="0" err="1" smtClean="0"/>
              <a:t>methods</a:t>
            </a:r>
            <a:r>
              <a:rPr lang="fr-BE" sz="2800" dirty="0" smtClean="0"/>
              <a:t>:</a:t>
            </a:r>
          </a:p>
          <a:p>
            <a:endParaRPr lang="fr-BE" dirty="0" smtClean="0"/>
          </a:p>
          <a:p>
            <a:pPr lvl="1"/>
            <a:r>
              <a:rPr lang="fr-BE" sz="1800" dirty="0" smtClean="0"/>
              <a:t>Data </a:t>
            </a:r>
            <a:r>
              <a:rPr lang="fr-BE" sz="1800" dirty="0" err="1"/>
              <a:t>from</a:t>
            </a:r>
            <a:r>
              <a:rPr lang="fr-BE" sz="1800" dirty="0"/>
              <a:t> </a:t>
            </a:r>
            <a:r>
              <a:rPr lang="fr-BE" sz="1800" dirty="0" err="1"/>
              <a:t>other</a:t>
            </a:r>
            <a:r>
              <a:rPr lang="fr-BE" sz="1800" dirty="0"/>
              <a:t> </a:t>
            </a:r>
            <a:r>
              <a:rPr lang="fr-BE" sz="1800" dirty="0" err="1"/>
              <a:t>samples</a:t>
            </a:r>
            <a:endParaRPr lang="fr-BE" sz="1800" dirty="0"/>
          </a:p>
          <a:p>
            <a:pPr marL="457200" lvl="1" indent="0">
              <a:buNone/>
            </a:pPr>
            <a:endParaRPr lang="fr-BE" sz="1800" dirty="0" smtClean="0"/>
          </a:p>
          <a:p>
            <a:pPr lvl="1"/>
            <a:r>
              <a:rPr lang="fr-BE" sz="1800" dirty="0" err="1" smtClean="0"/>
              <a:t>Statistical</a:t>
            </a:r>
            <a:r>
              <a:rPr lang="fr-BE" sz="1800" dirty="0" smtClean="0"/>
              <a:t> </a:t>
            </a:r>
            <a:r>
              <a:rPr lang="fr-BE" sz="1800" dirty="0"/>
              <a:t>imputation </a:t>
            </a:r>
            <a:endParaRPr lang="fr-BE" sz="1800" dirty="0" smtClean="0"/>
          </a:p>
          <a:p>
            <a:pPr lvl="1"/>
            <a:endParaRPr lang="fr-BE" sz="1800" dirty="0" smtClean="0"/>
          </a:p>
          <a:p>
            <a:pPr lvl="1"/>
            <a:r>
              <a:rPr lang="fr-BE" sz="1800" dirty="0" err="1" smtClean="0"/>
              <a:t>Targeted</a:t>
            </a:r>
            <a:r>
              <a:rPr lang="fr-BE" sz="1800" dirty="0" smtClean="0"/>
              <a:t> </a:t>
            </a:r>
            <a:r>
              <a:rPr lang="fr-BE" sz="1800" dirty="0" err="1" smtClean="0"/>
              <a:t>sequencing</a:t>
            </a:r>
            <a:endParaRPr lang="fr-BE" sz="1800" dirty="0" smtClean="0"/>
          </a:p>
        </p:txBody>
      </p:sp>
      <p:sp>
        <p:nvSpPr>
          <p:cNvPr id="4" name="Espace réservé du pied de page 3"/>
          <p:cNvSpPr>
            <a:spLocks noGrp="1"/>
          </p:cNvSpPr>
          <p:nvPr>
            <p:ph type="ftr" sz="quarter" idx="11"/>
          </p:nvPr>
        </p:nvSpPr>
        <p:spPr/>
        <p:txBody>
          <a:bodyPr/>
          <a:lstStyle/>
          <a:p>
            <a:r>
              <a:rPr lang="fr-BE" smtClean="0"/>
              <a:t>Exome sequencing</a:t>
            </a:r>
            <a:endParaRPr lang="fr-BE"/>
          </a:p>
        </p:txBody>
      </p:sp>
      <p:sp>
        <p:nvSpPr>
          <p:cNvPr id="5" name="Espace réservé du numéro de diapositive 4"/>
          <p:cNvSpPr>
            <a:spLocks noGrp="1"/>
          </p:cNvSpPr>
          <p:nvPr>
            <p:ph type="sldNum" sz="quarter" idx="12"/>
          </p:nvPr>
        </p:nvSpPr>
        <p:spPr/>
        <p:txBody>
          <a:bodyPr/>
          <a:lstStyle/>
          <a:p>
            <a:fld id="{B6F84E49-E339-4123-88B0-3920C3519900}" type="slidenum">
              <a:rPr lang="fr-BE" smtClean="0"/>
              <a:t>13</a:t>
            </a:fld>
            <a:endParaRPr lang="fr-BE"/>
          </a:p>
        </p:txBody>
      </p:sp>
    </p:spTree>
    <p:extLst>
      <p:ext uri="{BB962C8B-B14F-4D97-AF65-F5344CB8AC3E}">
        <p14:creationId xmlns:p14="http://schemas.microsoft.com/office/powerpoint/2010/main" val="1331536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Conclusion</a:t>
            </a:r>
            <a:endParaRPr lang="fr-BE" dirty="0"/>
          </a:p>
        </p:txBody>
      </p:sp>
      <p:sp>
        <p:nvSpPr>
          <p:cNvPr id="3" name="Espace réservé du contenu 2"/>
          <p:cNvSpPr>
            <a:spLocks noGrp="1"/>
          </p:cNvSpPr>
          <p:nvPr>
            <p:ph idx="1"/>
          </p:nvPr>
        </p:nvSpPr>
        <p:spPr/>
        <p:txBody>
          <a:bodyPr/>
          <a:lstStyle/>
          <a:p>
            <a:r>
              <a:rPr lang="fr-BE" dirty="0" err="1"/>
              <a:t>Forward</a:t>
            </a:r>
            <a:r>
              <a:rPr lang="fr-BE" dirty="0"/>
              <a:t> </a:t>
            </a:r>
            <a:r>
              <a:rPr lang="fr-BE" dirty="0" err="1"/>
              <a:t>genetics</a:t>
            </a:r>
            <a:endParaRPr lang="fr-BE" dirty="0"/>
          </a:p>
        </p:txBody>
      </p:sp>
      <p:sp>
        <p:nvSpPr>
          <p:cNvPr id="4" name="Espace réservé du pied de page 3"/>
          <p:cNvSpPr>
            <a:spLocks noGrp="1"/>
          </p:cNvSpPr>
          <p:nvPr>
            <p:ph type="ftr" sz="quarter" idx="11"/>
          </p:nvPr>
        </p:nvSpPr>
        <p:spPr/>
        <p:txBody>
          <a:bodyPr/>
          <a:lstStyle/>
          <a:p>
            <a:r>
              <a:rPr lang="fr-BE" smtClean="0"/>
              <a:t>Exome sequencing</a:t>
            </a:r>
            <a:endParaRPr lang="fr-BE"/>
          </a:p>
        </p:txBody>
      </p:sp>
      <p:sp>
        <p:nvSpPr>
          <p:cNvPr id="5" name="Espace réservé du numéro de diapositive 4"/>
          <p:cNvSpPr>
            <a:spLocks noGrp="1"/>
          </p:cNvSpPr>
          <p:nvPr>
            <p:ph type="sldNum" sz="quarter" idx="12"/>
          </p:nvPr>
        </p:nvSpPr>
        <p:spPr/>
        <p:txBody>
          <a:bodyPr/>
          <a:lstStyle/>
          <a:p>
            <a:fld id="{B6F84E49-E339-4123-88B0-3920C3519900}" type="slidenum">
              <a:rPr lang="fr-BE" smtClean="0"/>
              <a:t>14</a:t>
            </a:fld>
            <a:endParaRPr lang="fr-BE"/>
          </a:p>
        </p:txBody>
      </p:sp>
      <p:pic>
        <p:nvPicPr>
          <p:cNvPr id="1026" name="Picture 2" descr="http://www.bioscience.org/2009/v14/af/3318/fig2.jpg"/>
          <p:cNvPicPr>
            <a:picLocks noChangeAspect="1" noChangeArrowheads="1"/>
          </p:cNvPicPr>
          <p:nvPr/>
        </p:nvPicPr>
        <p:blipFill rotWithShape="1">
          <a:blip r:embed="rId3">
            <a:extLst>
              <a:ext uri="{28A0092B-C50C-407E-A947-70E740481C1C}">
                <a14:useLocalDpi xmlns:a14="http://schemas.microsoft.com/office/drawing/2010/main" val="0"/>
              </a:ext>
            </a:extLst>
          </a:blip>
          <a:srcRect r="52594"/>
          <a:stretch/>
        </p:blipFill>
        <p:spPr bwMode="auto">
          <a:xfrm>
            <a:off x="3131840" y="2060849"/>
            <a:ext cx="2653998" cy="4608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82399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C</a:t>
            </a:r>
            <a:r>
              <a:rPr lang="fr-BE" dirty="0" smtClean="0"/>
              <a:t>onclusion</a:t>
            </a:r>
            <a:endParaRPr lang="fr-BE" dirty="0"/>
          </a:p>
        </p:txBody>
      </p:sp>
      <p:sp>
        <p:nvSpPr>
          <p:cNvPr id="3" name="Espace réservé du contenu 2"/>
          <p:cNvSpPr>
            <a:spLocks noGrp="1"/>
          </p:cNvSpPr>
          <p:nvPr>
            <p:ph idx="1"/>
          </p:nvPr>
        </p:nvSpPr>
        <p:spPr/>
        <p:txBody>
          <a:bodyPr/>
          <a:lstStyle/>
          <a:p>
            <a:endParaRPr lang="fr-BE" sz="2800" dirty="0" smtClean="0"/>
          </a:p>
          <a:p>
            <a:r>
              <a:rPr lang="fr-BE" sz="2800" dirty="0" smtClean="0"/>
              <a:t>Challenges </a:t>
            </a:r>
            <a:r>
              <a:rPr lang="fr-BE" sz="2800" dirty="0"/>
              <a:t>for future:</a:t>
            </a:r>
          </a:p>
          <a:p>
            <a:endParaRPr lang="fr-BE" sz="2800" dirty="0" smtClean="0"/>
          </a:p>
          <a:p>
            <a:pPr lvl="1"/>
            <a:r>
              <a:rPr lang="fr-BE" sz="1800" dirty="0" err="1" smtClean="0"/>
              <a:t>Apply</a:t>
            </a:r>
            <a:r>
              <a:rPr lang="fr-BE" sz="1800" dirty="0" smtClean="0"/>
              <a:t> </a:t>
            </a:r>
            <a:r>
              <a:rPr lang="fr-BE" sz="1800" dirty="0" err="1" smtClean="0"/>
              <a:t>it</a:t>
            </a:r>
            <a:r>
              <a:rPr lang="fr-BE" sz="1800" dirty="0" smtClean="0"/>
              <a:t> to </a:t>
            </a:r>
            <a:r>
              <a:rPr lang="fr-BE" sz="1800" dirty="0" err="1" smtClean="0"/>
              <a:t>complex</a:t>
            </a:r>
            <a:r>
              <a:rPr lang="fr-BE" sz="1800" dirty="0" smtClean="0"/>
              <a:t> and </a:t>
            </a:r>
            <a:r>
              <a:rPr lang="fr-BE" sz="1800" dirty="0" err="1" smtClean="0"/>
              <a:t>commom</a:t>
            </a:r>
            <a:r>
              <a:rPr lang="fr-BE" sz="1800" dirty="0" smtClean="0"/>
              <a:t> </a:t>
            </a:r>
            <a:r>
              <a:rPr lang="fr-BE" sz="1800" dirty="0" err="1" smtClean="0"/>
              <a:t>diseases</a:t>
            </a:r>
            <a:endParaRPr lang="fr-BE" sz="1800" dirty="0" smtClean="0"/>
          </a:p>
          <a:p>
            <a:pPr lvl="1"/>
            <a:endParaRPr lang="fr-BE" sz="1800" dirty="0" smtClean="0"/>
          </a:p>
          <a:p>
            <a:pPr lvl="1"/>
            <a:r>
              <a:rPr lang="fr-BE" sz="1800" dirty="0" err="1" smtClean="0"/>
              <a:t>Methods</a:t>
            </a:r>
            <a:r>
              <a:rPr lang="fr-BE" sz="1800" dirty="0" smtClean="0"/>
              <a:t> to combine </a:t>
            </a:r>
            <a:r>
              <a:rPr lang="fr-BE" sz="1800" dirty="0" err="1" smtClean="0"/>
              <a:t>results</a:t>
            </a:r>
            <a:r>
              <a:rPr lang="fr-BE" sz="1800" dirty="0" smtClean="0"/>
              <a:t> </a:t>
            </a:r>
            <a:r>
              <a:rPr lang="fr-BE" sz="1800" dirty="0" err="1" smtClean="0"/>
              <a:t>from</a:t>
            </a:r>
            <a:r>
              <a:rPr lang="fr-BE" sz="1800" dirty="0" smtClean="0"/>
              <a:t> </a:t>
            </a:r>
            <a:r>
              <a:rPr lang="fr-BE" sz="1800" dirty="0" err="1" smtClean="0"/>
              <a:t>different</a:t>
            </a:r>
            <a:r>
              <a:rPr lang="fr-BE" sz="1800" dirty="0" smtClean="0"/>
              <a:t> </a:t>
            </a:r>
            <a:r>
              <a:rPr lang="fr-BE" sz="1800" dirty="0" err="1" smtClean="0"/>
              <a:t>studies</a:t>
            </a:r>
            <a:endParaRPr lang="fr-BE" sz="1800" dirty="0" smtClean="0"/>
          </a:p>
          <a:p>
            <a:pPr lvl="1"/>
            <a:endParaRPr lang="fr-BE" sz="1800" dirty="0"/>
          </a:p>
          <a:p>
            <a:pPr lvl="1"/>
            <a:r>
              <a:rPr lang="fr-BE" sz="1800" dirty="0" smtClean="0"/>
              <a:t>New </a:t>
            </a:r>
            <a:r>
              <a:rPr lang="fr-BE" sz="1800" dirty="0" err="1" smtClean="0"/>
              <a:t>protocols</a:t>
            </a:r>
            <a:r>
              <a:rPr lang="fr-BE" sz="1800" dirty="0" smtClean="0"/>
              <a:t> or </a:t>
            </a:r>
            <a:r>
              <a:rPr lang="fr-BE" sz="1800" dirty="0" err="1" smtClean="0"/>
              <a:t>statistical</a:t>
            </a:r>
            <a:r>
              <a:rPr lang="fr-BE" sz="1800" dirty="0" smtClean="0"/>
              <a:t> </a:t>
            </a:r>
            <a:r>
              <a:rPr lang="fr-BE" sz="1800" dirty="0" err="1" smtClean="0"/>
              <a:t>methods</a:t>
            </a:r>
            <a:r>
              <a:rPr lang="fr-BE" sz="1800" dirty="0" smtClean="0"/>
              <a:t> </a:t>
            </a:r>
          </a:p>
          <a:p>
            <a:pPr marL="457200" lvl="1" indent="0">
              <a:buNone/>
            </a:pPr>
            <a:endParaRPr lang="fr-BE" sz="1800" dirty="0" smtClean="0"/>
          </a:p>
          <a:p>
            <a:pPr lvl="1"/>
            <a:endParaRPr lang="fr-BE" dirty="0" smtClean="0"/>
          </a:p>
          <a:p>
            <a:pPr marL="0" indent="0">
              <a:buNone/>
            </a:pPr>
            <a:endParaRPr lang="fr-BE" dirty="0"/>
          </a:p>
        </p:txBody>
      </p:sp>
      <p:sp>
        <p:nvSpPr>
          <p:cNvPr id="4" name="Espace réservé du pied de page 3"/>
          <p:cNvSpPr>
            <a:spLocks noGrp="1"/>
          </p:cNvSpPr>
          <p:nvPr>
            <p:ph type="ftr" sz="quarter" idx="11"/>
          </p:nvPr>
        </p:nvSpPr>
        <p:spPr/>
        <p:txBody>
          <a:bodyPr/>
          <a:lstStyle/>
          <a:p>
            <a:r>
              <a:rPr lang="fr-BE" smtClean="0"/>
              <a:t>Exome sequencing</a:t>
            </a:r>
            <a:endParaRPr lang="fr-BE"/>
          </a:p>
        </p:txBody>
      </p:sp>
      <p:sp>
        <p:nvSpPr>
          <p:cNvPr id="5" name="Espace réservé du numéro de diapositive 4"/>
          <p:cNvSpPr>
            <a:spLocks noGrp="1"/>
          </p:cNvSpPr>
          <p:nvPr>
            <p:ph type="sldNum" sz="quarter" idx="12"/>
          </p:nvPr>
        </p:nvSpPr>
        <p:spPr/>
        <p:txBody>
          <a:bodyPr/>
          <a:lstStyle/>
          <a:p>
            <a:fld id="{B6F84E49-E339-4123-88B0-3920C3519900}" type="slidenum">
              <a:rPr lang="fr-BE" smtClean="0"/>
              <a:t>15</a:t>
            </a:fld>
            <a:endParaRPr lang="fr-BE"/>
          </a:p>
        </p:txBody>
      </p:sp>
    </p:spTree>
    <p:extLst>
      <p:ext uri="{BB962C8B-B14F-4D97-AF65-F5344CB8AC3E}">
        <p14:creationId xmlns:p14="http://schemas.microsoft.com/office/powerpoint/2010/main" val="18068629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smtClean="0"/>
              <a:t>Thank</a:t>
            </a:r>
            <a:r>
              <a:rPr lang="fr-BE" dirty="0" smtClean="0"/>
              <a:t> </a:t>
            </a:r>
            <a:r>
              <a:rPr lang="fr-BE" dirty="0" err="1" smtClean="0"/>
              <a:t>you</a:t>
            </a:r>
            <a:r>
              <a:rPr lang="fr-BE" dirty="0" smtClean="0"/>
              <a:t> for </a:t>
            </a:r>
            <a:r>
              <a:rPr lang="fr-BE" dirty="0" err="1" smtClean="0"/>
              <a:t>listening</a:t>
            </a:r>
            <a:endParaRPr lang="fr-BE" dirty="0"/>
          </a:p>
        </p:txBody>
      </p:sp>
      <p:sp>
        <p:nvSpPr>
          <p:cNvPr id="3" name="Espace réservé du contenu 2"/>
          <p:cNvSpPr>
            <a:spLocks noGrp="1"/>
          </p:cNvSpPr>
          <p:nvPr>
            <p:ph idx="1"/>
          </p:nvPr>
        </p:nvSpPr>
        <p:spPr/>
        <p:txBody>
          <a:bodyPr/>
          <a:lstStyle/>
          <a:p>
            <a:endParaRPr lang="fr-BE"/>
          </a:p>
        </p:txBody>
      </p:sp>
      <p:sp>
        <p:nvSpPr>
          <p:cNvPr id="4" name="Espace réservé du pied de page 3"/>
          <p:cNvSpPr>
            <a:spLocks noGrp="1"/>
          </p:cNvSpPr>
          <p:nvPr>
            <p:ph type="ftr" sz="quarter" idx="11"/>
          </p:nvPr>
        </p:nvSpPr>
        <p:spPr/>
        <p:txBody>
          <a:bodyPr/>
          <a:lstStyle/>
          <a:p>
            <a:r>
              <a:rPr lang="fr-BE" smtClean="0"/>
              <a:t>Exome sequencing</a:t>
            </a:r>
            <a:endParaRPr lang="fr-BE"/>
          </a:p>
        </p:txBody>
      </p:sp>
      <p:sp>
        <p:nvSpPr>
          <p:cNvPr id="5" name="Espace réservé du numéro de diapositive 4"/>
          <p:cNvSpPr>
            <a:spLocks noGrp="1"/>
          </p:cNvSpPr>
          <p:nvPr>
            <p:ph type="sldNum" sz="quarter" idx="12"/>
          </p:nvPr>
        </p:nvSpPr>
        <p:spPr/>
        <p:txBody>
          <a:bodyPr/>
          <a:lstStyle/>
          <a:p>
            <a:fld id="{B6F84E49-E339-4123-88B0-3920C3519900}" type="slidenum">
              <a:rPr lang="fr-BE" smtClean="0"/>
              <a:t>16</a:t>
            </a:fld>
            <a:endParaRPr lang="fr-BE"/>
          </a:p>
        </p:txBody>
      </p:sp>
      <p:pic>
        <p:nvPicPr>
          <p:cNvPr id="1028" name="Picture 4" descr="http://blogs.browardpalmbeach.com/juice/sleeping%20student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700808"/>
            <a:ext cx="7758301" cy="47525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83215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a:t>R</a:t>
            </a:r>
            <a:r>
              <a:rPr lang="fr-BE" dirty="0" err="1" smtClean="0"/>
              <a:t>eferences</a:t>
            </a:r>
            <a:endParaRPr lang="fr-BE" dirty="0"/>
          </a:p>
        </p:txBody>
      </p:sp>
      <p:sp>
        <p:nvSpPr>
          <p:cNvPr id="3" name="Espace réservé du contenu 2"/>
          <p:cNvSpPr>
            <a:spLocks noGrp="1"/>
          </p:cNvSpPr>
          <p:nvPr>
            <p:ph idx="1"/>
          </p:nvPr>
        </p:nvSpPr>
        <p:spPr/>
        <p:txBody>
          <a:bodyPr/>
          <a:lstStyle/>
          <a:p>
            <a:r>
              <a:rPr lang="fr-BE" sz="2000" dirty="0">
                <a:hlinkClick r:id="rId2"/>
              </a:rPr>
              <a:t>http://www.geneticliteracyproject.org/2013/02/25/scientists-savage-each-other-over-junk-dna-study-while-journalists-mis-report-the-science/#.</a:t>
            </a:r>
            <a:r>
              <a:rPr lang="fr-BE" sz="2000" dirty="0" smtClean="0">
                <a:hlinkClick r:id="rId2"/>
              </a:rPr>
              <a:t>UqXNaeLZ2os</a:t>
            </a:r>
            <a:endParaRPr lang="fr-BE" sz="2000" dirty="0" smtClean="0"/>
          </a:p>
          <a:p>
            <a:r>
              <a:rPr lang="fr-BE" sz="2000" dirty="0">
                <a:hlinkClick r:id="rId3"/>
              </a:rPr>
              <a:t>http://</a:t>
            </a:r>
            <a:r>
              <a:rPr lang="fr-BE" sz="2000" dirty="0" smtClean="0">
                <a:hlinkClick r:id="rId3"/>
              </a:rPr>
              <a:t>ueb.vhir.org/2012-06-18+Xavier+de+Pedro+Pipeline+for+Exome+Variant+Analysis</a:t>
            </a:r>
            <a:endParaRPr lang="fr-BE" sz="2000" dirty="0" smtClean="0"/>
          </a:p>
          <a:p>
            <a:r>
              <a:rPr lang="fr-BE" sz="2000" dirty="0">
                <a:hlinkClick r:id="rId4"/>
              </a:rPr>
              <a:t>http://</a:t>
            </a:r>
            <a:r>
              <a:rPr lang="fr-BE" sz="2000" dirty="0" smtClean="0">
                <a:hlinkClick r:id="rId4"/>
              </a:rPr>
              <a:t>www.bioscience.org/2009/v14/af/3318/fulltext.php?bframe=figures.htm</a:t>
            </a:r>
            <a:endParaRPr lang="fr-BE" sz="2000" dirty="0" smtClean="0"/>
          </a:p>
          <a:p>
            <a:r>
              <a:rPr lang="fr-BE" sz="2000" dirty="0">
                <a:hlinkClick r:id="rId5"/>
              </a:rPr>
              <a:t>https://</a:t>
            </a:r>
            <a:r>
              <a:rPr lang="fr-BE" sz="2000" dirty="0" smtClean="0">
                <a:hlinkClick r:id="rId5"/>
              </a:rPr>
              <a:t>www.my46.org/intro/whole-genome-and-exome-sequencing</a:t>
            </a:r>
            <a:endParaRPr lang="fr-BE" sz="2000" dirty="0" smtClean="0"/>
          </a:p>
          <a:p>
            <a:r>
              <a:rPr lang="fr-BE" sz="2000" dirty="0">
                <a:hlinkClick r:id="rId6"/>
              </a:rPr>
              <a:t>http://</a:t>
            </a:r>
            <a:r>
              <a:rPr lang="fr-BE" sz="2000" dirty="0" smtClean="0">
                <a:hlinkClick r:id="rId6"/>
              </a:rPr>
              <a:t>en.wikipedia.org/wiki/Exome_sequencing</a:t>
            </a:r>
            <a:endParaRPr lang="fr-BE" sz="2000" dirty="0" smtClean="0"/>
          </a:p>
          <a:p>
            <a:endParaRPr lang="fr-BE" sz="2000" dirty="0" smtClean="0"/>
          </a:p>
        </p:txBody>
      </p:sp>
      <p:sp>
        <p:nvSpPr>
          <p:cNvPr id="4" name="Espace réservé du pied de page 3"/>
          <p:cNvSpPr>
            <a:spLocks noGrp="1"/>
          </p:cNvSpPr>
          <p:nvPr>
            <p:ph type="ftr" sz="quarter" idx="11"/>
          </p:nvPr>
        </p:nvSpPr>
        <p:spPr/>
        <p:txBody>
          <a:bodyPr/>
          <a:lstStyle/>
          <a:p>
            <a:r>
              <a:rPr lang="fr-BE" smtClean="0"/>
              <a:t>Exome sequencing</a:t>
            </a:r>
            <a:endParaRPr lang="fr-BE"/>
          </a:p>
        </p:txBody>
      </p:sp>
      <p:sp>
        <p:nvSpPr>
          <p:cNvPr id="5" name="Espace réservé du numéro de diapositive 4"/>
          <p:cNvSpPr>
            <a:spLocks noGrp="1"/>
          </p:cNvSpPr>
          <p:nvPr>
            <p:ph type="sldNum" sz="quarter" idx="12"/>
          </p:nvPr>
        </p:nvSpPr>
        <p:spPr/>
        <p:txBody>
          <a:bodyPr/>
          <a:lstStyle/>
          <a:p>
            <a:fld id="{B6F84E49-E339-4123-88B0-3920C3519900}" type="slidenum">
              <a:rPr lang="fr-BE" smtClean="0"/>
              <a:t>17</a:t>
            </a:fld>
            <a:endParaRPr lang="fr-BE"/>
          </a:p>
        </p:txBody>
      </p:sp>
    </p:spTree>
    <p:extLst>
      <p:ext uri="{BB962C8B-B14F-4D97-AF65-F5344CB8AC3E}">
        <p14:creationId xmlns:p14="http://schemas.microsoft.com/office/powerpoint/2010/main" val="8563431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Table of contents</a:t>
            </a:r>
            <a:endParaRPr lang="fr-BE" dirty="0"/>
          </a:p>
        </p:txBody>
      </p:sp>
      <p:sp>
        <p:nvSpPr>
          <p:cNvPr id="3" name="Espace réservé du contenu 2"/>
          <p:cNvSpPr>
            <a:spLocks noGrp="1"/>
          </p:cNvSpPr>
          <p:nvPr>
            <p:ph idx="1"/>
          </p:nvPr>
        </p:nvSpPr>
        <p:spPr/>
        <p:txBody>
          <a:bodyPr/>
          <a:lstStyle/>
          <a:p>
            <a:r>
              <a:rPr lang="fr-BE" dirty="0" smtClean="0"/>
              <a:t>Introduction</a:t>
            </a:r>
          </a:p>
          <a:p>
            <a:r>
              <a:rPr lang="fr-BE" dirty="0" err="1" smtClean="0"/>
              <a:t>Study</a:t>
            </a:r>
            <a:r>
              <a:rPr lang="fr-BE" dirty="0" smtClean="0"/>
              <a:t> design:</a:t>
            </a:r>
          </a:p>
          <a:p>
            <a:pPr lvl="1"/>
            <a:r>
              <a:rPr lang="fr-BE" dirty="0" err="1" smtClean="0"/>
              <a:t>Sample</a:t>
            </a:r>
            <a:r>
              <a:rPr lang="fr-BE" dirty="0" smtClean="0"/>
              <a:t> </a:t>
            </a:r>
            <a:r>
              <a:rPr lang="fr-BE" dirty="0" err="1" smtClean="0"/>
              <a:t>selection</a:t>
            </a:r>
            <a:endParaRPr lang="fr-BE" dirty="0" smtClean="0"/>
          </a:p>
          <a:p>
            <a:pPr lvl="1"/>
            <a:r>
              <a:rPr lang="fr-BE" dirty="0" err="1" smtClean="0"/>
              <a:t>Sequencing</a:t>
            </a:r>
            <a:r>
              <a:rPr lang="fr-BE" dirty="0" smtClean="0"/>
              <a:t> </a:t>
            </a:r>
            <a:r>
              <a:rPr lang="fr-BE" dirty="0" err="1" smtClean="0"/>
              <a:t>strategy</a:t>
            </a:r>
            <a:endParaRPr lang="fr-BE" dirty="0" smtClean="0"/>
          </a:p>
          <a:p>
            <a:r>
              <a:rPr lang="fr-BE" dirty="0" smtClean="0"/>
              <a:t>Variant </a:t>
            </a:r>
            <a:r>
              <a:rPr lang="fr-BE" dirty="0" err="1" smtClean="0"/>
              <a:t>calling</a:t>
            </a:r>
            <a:endParaRPr lang="fr-BE" dirty="0" smtClean="0"/>
          </a:p>
          <a:p>
            <a:r>
              <a:rPr lang="fr-BE" dirty="0" smtClean="0"/>
              <a:t>Association </a:t>
            </a:r>
            <a:r>
              <a:rPr lang="fr-BE" dirty="0" err="1" smtClean="0"/>
              <a:t>analysis</a:t>
            </a:r>
            <a:endParaRPr lang="fr-BE" dirty="0" smtClean="0"/>
          </a:p>
          <a:p>
            <a:r>
              <a:rPr lang="fr-BE" dirty="0" err="1" smtClean="0"/>
              <a:t>Approaches</a:t>
            </a:r>
            <a:r>
              <a:rPr lang="fr-BE" dirty="0" smtClean="0"/>
              <a:t> for </a:t>
            </a:r>
            <a:r>
              <a:rPr lang="fr-BE" dirty="0" err="1" smtClean="0"/>
              <a:t>follow</a:t>
            </a:r>
            <a:r>
              <a:rPr lang="fr-BE" dirty="0" smtClean="0"/>
              <a:t>-up of </a:t>
            </a:r>
            <a:r>
              <a:rPr lang="fr-BE" dirty="0" err="1" smtClean="0"/>
              <a:t>promising</a:t>
            </a:r>
            <a:r>
              <a:rPr lang="fr-BE" dirty="0" smtClean="0"/>
              <a:t> </a:t>
            </a:r>
            <a:r>
              <a:rPr lang="fr-BE" dirty="0" err="1" smtClean="0"/>
              <a:t>signals</a:t>
            </a:r>
            <a:endParaRPr lang="fr-BE" dirty="0" smtClean="0"/>
          </a:p>
          <a:p>
            <a:r>
              <a:rPr lang="fr-BE" dirty="0" smtClean="0"/>
              <a:t>The </a:t>
            </a:r>
            <a:r>
              <a:rPr lang="fr-BE" dirty="0" err="1" smtClean="0"/>
              <a:t>role</a:t>
            </a:r>
            <a:r>
              <a:rPr lang="fr-BE" dirty="0" smtClean="0"/>
              <a:t> of </a:t>
            </a:r>
            <a:r>
              <a:rPr lang="fr-BE" dirty="0" err="1" smtClean="0"/>
              <a:t>functional</a:t>
            </a:r>
            <a:r>
              <a:rPr lang="fr-BE" dirty="0" smtClean="0"/>
              <a:t> </a:t>
            </a:r>
            <a:r>
              <a:rPr lang="fr-BE" dirty="0" err="1" smtClean="0"/>
              <a:t>assays</a:t>
            </a:r>
            <a:r>
              <a:rPr lang="fr-BE" dirty="0" smtClean="0"/>
              <a:t> in </a:t>
            </a:r>
            <a:r>
              <a:rPr lang="fr-BE" dirty="0" err="1" smtClean="0"/>
              <a:t>interpreting</a:t>
            </a:r>
            <a:r>
              <a:rPr lang="fr-BE" dirty="0" smtClean="0"/>
              <a:t> ESS</a:t>
            </a:r>
          </a:p>
          <a:p>
            <a:r>
              <a:rPr lang="fr-BE" dirty="0" smtClean="0"/>
              <a:t>Conclusion</a:t>
            </a:r>
          </a:p>
          <a:p>
            <a:pPr marL="0" indent="0">
              <a:buNone/>
            </a:pPr>
            <a:endParaRPr lang="fr-BE" dirty="0"/>
          </a:p>
        </p:txBody>
      </p:sp>
      <p:sp>
        <p:nvSpPr>
          <p:cNvPr id="4" name="Espace réservé du pied de page 3"/>
          <p:cNvSpPr>
            <a:spLocks noGrp="1"/>
          </p:cNvSpPr>
          <p:nvPr>
            <p:ph type="ftr" sz="quarter" idx="11"/>
          </p:nvPr>
        </p:nvSpPr>
        <p:spPr/>
        <p:txBody>
          <a:bodyPr/>
          <a:lstStyle/>
          <a:p>
            <a:r>
              <a:rPr lang="fr-BE" smtClean="0"/>
              <a:t>Exome sequencing</a:t>
            </a:r>
            <a:endParaRPr lang="fr-BE"/>
          </a:p>
        </p:txBody>
      </p:sp>
      <p:sp>
        <p:nvSpPr>
          <p:cNvPr id="5" name="Espace réservé du numéro de diapositive 4"/>
          <p:cNvSpPr>
            <a:spLocks noGrp="1"/>
          </p:cNvSpPr>
          <p:nvPr>
            <p:ph type="sldNum" sz="quarter" idx="12"/>
          </p:nvPr>
        </p:nvSpPr>
        <p:spPr/>
        <p:txBody>
          <a:bodyPr/>
          <a:lstStyle/>
          <a:p>
            <a:fld id="{B6F84E49-E339-4123-88B0-3920C3519900}" type="slidenum">
              <a:rPr lang="fr-BE" smtClean="0"/>
              <a:t>2</a:t>
            </a:fld>
            <a:endParaRPr lang="fr-BE"/>
          </a:p>
        </p:txBody>
      </p:sp>
    </p:spTree>
    <p:extLst>
      <p:ext uri="{BB962C8B-B14F-4D97-AF65-F5344CB8AC3E}">
        <p14:creationId xmlns:p14="http://schemas.microsoft.com/office/powerpoint/2010/main" val="8953645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Introduction</a:t>
            </a:r>
            <a:endParaRPr lang="fr-BE" dirty="0"/>
          </a:p>
        </p:txBody>
      </p:sp>
      <p:sp>
        <p:nvSpPr>
          <p:cNvPr id="3" name="Espace réservé du contenu 2"/>
          <p:cNvSpPr>
            <a:spLocks noGrp="1"/>
          </p:cNvSpPr>
          <p:nvPr>
            <p:ph idx="1"/>
          </p:nvPr>
        </p:nvSpPr>
        <p:spPr/>
        <p:txBody>
          <a:bodyPr/>
          <a:lstStyle/>
          <a:p>
            <a:r>
              <a:rPr lang="fr-BE" dirty="0" err="1" smtClean="0"/>
              <a:t>Exome</a:t>
            </a:r>
            <a:r>
              <a:rPr lang="fr-BE" dirty="0" smtClean="0"/>
              <a:t> = </a:t>
            </a:r>
            <a:r>
              <a:rPr lang="fr-BE" dirty="0" err="1" smtClean="0"/>
              <a:t>only</a:t>
            </a:r>
            <a:r>
              <a:rPr lang="fr-BE" dirty="0" smtClean="0"/>
              <a:t> 1% of the </a:t>
            </a:r>
            <a:r>
              <a:rPr lang="fr-BE" dirty="0" err="1" smtClean="0"/>
              <a:t>entire</a:t>
            </a:r>
            <a:r>
              <a:rPr lang="fr-BE" dirty="0" smtClean="0"/>
              <a:t> </a:t>
            </a:r>
            <a:r>
              <a:rPr lang="fr-BE" dirty="0" err="1" smtClean="0"/>
              <a:t>genome</a:t>
            </a:r>
            <a:endParaRPr lang="fr-BE" dirty="0"/>
          </a:p>
        </p:txBody>
      </p:sp>
      <p:sp>
        <p:nvSpPr>
          <p:cNvPr id="4" name="Espace réservé du pied de page 3"/>
          <p:cNvSpPr>
            <a:spLocks noGrp="1"/>
          </p:cNvSpPr>
          <p:nvPr>
            <p:ph type="ftr" sz="quarter" idx="11"/>
          </p:nvPr>
        </p:nvSpPr>
        <p:spPr/>
        <p:txBody>
          <a:bodyPr/>
          <a:lstStyle/>
          <a:p>
            <a:r>
              <a:rPr lang="fr-BE" smtClean="0"/>
              <a:t>Exome sequencing</a:t>
            </a:r>
            <a:endParaRPr lang="fr-BE"/>
          </a:p>
        </p:txBody>
      </p:sp>
      <p:sp>
        <p:nvSpPr>
          <p:cNvPr id="5" name="Espace réservé du numéro de diapositive 4"/>
          <p:cNvSpPr>
            <a:spLocks noGrp="1"/>
          </p:cNvSpPr>
          <p:nvPr>
            <p:ph type="sldNum" sz="quarter" idx="12"/>
          </p:nvPr>
        </p:nvSpPr>
        <p:spPr/>
        <p:txBody>
          <a:bodyPr/>
          <a:lstStyle/>
          <a:p>
            <a:fld id="{B6F84E49-E339-4123-88B0-3920C3519900}" type="slidenum">
              <a:rPr lang="fr-BE" smtClean="0"/>
              <a:t>3</a:t>
            </a:fld>
            <a:endParaRPr lang="fr-BE"/>
          </a:p>
        </p:txBody>
      </p:sp>
      <p:pic>
        <p:nvPicPr>
          <p:cNvPr id="2050" name="Picture 2" descr="https://www.my46.org/sites/www.my46.org/files/pictures/11My46_Gen101_Exome_final.png"/>
          <p:cNvPicPr>
            <a:picLocks noChangeAspect="1" noChangeArrowheads="1"/>
          </p:cNvPicPr>
          <p:nvPr/>
        </p:nvPicPr>
        <p:blipFill rotWithShape="1">
          <a:blip r:embed="rId2">
            <a:extLst>
              <a:ext uri="{28A0092B-C50C-407E-A947-70E740481C1C}">
                <a14:useLocalDpi xmlns:a14="http://schemas.microsoft.com/office/drawing/2010/main" val="0"/>
              </a:ext>
            </a:extLst>
          </a:blip>
          <a:srcRect t="46658"/>
          <a:stretch/>
        </p:blipFill>
        <p:spPr bwMode="auto">
          <a:xfrm>
            <a:off x="539552" y="2493656"/>
            <a:ext cx="7996849" cy="3447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62813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Introduction</a:t>
            </a:r>
            <a:endParaRPr lang="fr-BE" dirty="0"/>
          </a:p>
        </p:txBody>
      </p:sp>
      <p:sp>
        <p:nvSpPr>
          <p:cNvPr id="4" name="Espace réservé du pied de page 3"/>
          <p:cNvSpPr>
            <a:spLocks noGrp="1"/>
          </p:cNvSpPr>
          <p:nvPr>
            <p:ph type="ftr" sz="quarter" idx="11"/>
          </p:nvPr>
        </p:nvSpPr>
        <p:spPr/>
        <p:txBody>
          <a:bodyPr/>
          <a:lstStyle/>
          <a:p>
            <a:r>
              <a:rPr lang="fr-BE" dirty="0" err="1" smtClean="0"/>
              <a:t>Exome</a:t>
            </a:r>
            <a:r>
              <a:rPr lang="fr-BE" dirty="0" smtClean="0"/>
              <a:t> </a:t>
            </a:r>
            <a:r>
              <a:rPr lang="fr-BE" dirty="0" err="1" smtClean="0"/>
              <a:t>sequencing</a:t>
            </a:r>
            <a:endParaRPr lang="fr-BE" dirty="0"/>
          </a:p>
        </p:txBody>
      </p:sp>
      <p:sp>
        <p:nvSpPr>
          <p:cNvPr id="5" name="Espace réservé du numéro de diapositive 4"/>
          <p:cNvSpPr>
            <a:spLocks noGrp="1"/>
          </p:cNvSpPr>
          <p:nvPr>
            <p:ph type="sldNum" sz="quarter" idx="12"/>
          </p:nvPr>
        </p:nvSpPr>
        <p:spPr/>
        <p:txBody>
          <a:bodyPr>
            <a:normAutofit/>
          </a:bodyPr>
          <a:lstStyle/>
          <a:p>
            <a:fld id="{B6F84E49-E339-4123-88B0-3920C3519900}" type="slidenum">
              <a:rPr lang="fr-BE" smtClean="0"/>
              <a:t>4</a:t>
            </a:fld>
            <a:endParaRPr lang="fr-BE"/>
          </a:p>
        </p:txBody>
      </p:sp>
      <p:pic>
        <p:nvPicPr>
          <p:cNvPr id="6" name="Imag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3608" y="1700808"/>
            <a:ext cx="7200800" cy="4673137"/>
          </a:xfrm>
          <a:prstGeom prst="rect">
            <a:avLst/>
          </a:prstGeom>
        </p:spPr>
      </p:pic>
    </p:spTree>
    <p:extLst>
      <p:ext uri="{BB962C8B-B14F-4D97-AF65-F5344CB8AC3E}">
        <p14:creationId xmlns:p14="http://schemas.microsoft.com/office/powerpoint/2010/main" val="38117820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smtClean="0"/>
              <a:t>Study</a:t>
            </a:r>
            <a:r>
              <a:rPr lang="fr-BE" dirty="0" smtClean="0"/>
              <a:t> design: </a:t>
            </a:r>
            <a:r>
              <a:rPr lang="fr-BE" dirty="0" err="1" smtClean="0"/>
              <a:t>Sample</a:t>
            </a:r>
            <a:r>
              <a:rPr lang="fr-BE" dirty="0" smtClean="0"/>
              <a:t> </a:t>
            </a:r>
            <a:r>
              <a:rPr lang="fr-BE" dirty="0" err="1" smtClean="0"/>
              <a:t>selection</a:t>
            </a:r>
            <a:endParaRPr lang="fr-BE" dirty="0"/>
          </a:p>
        </p:txBody>
      </p:sp>
      <p:sp>
        <p:nvSpPr>
          <p:cNvPr id="3" name="Espace réservé du contenu 2"/>
          <p:cNvSpPr>
            <a:spLocks noGrp="1"/>
          </p:cNvSpPr>
          <p:nvPr>
            <p:ph idx="1"/>
          </p:nvPr>
        </p:nvSpPr>
        <p:spPr/>
        <p:txBody>
          <a:bodyPr/>
          <a:lstStyle/>
          <a:p>
            <a:r>
              <a:rPr lang="en-GB" dirty="0" smtClean="0"/>
              <a:t>Objectives definition:</a:t>
            </a:r>
          </a:p>
          <a:p>
            <a:pPr lvl="1"/>
            <a:r>
              <a:rPr lang="en-GB" dirty="0" smtClean="0"/>
              <a:t>What kind of variants</a:t>
            </a:r>
          </a:p>
          <a:p>
            <a:pPr lvl="1"/>
            <a:r>
              <a:rPr lang="en-GB" dirty="0" smtClean="0"/>
              <a:t>What scale (survey range variations in individuals, find variants linked to specific trait)</a:t>
            </a:r>
          </a:p>
          <a:p>
            <a:r>
              <a:rPr lang="en-GB" dirty="0" smtClean="0"/>
              <a:t>Samples inventory with interesting traits</a:t>
            </a:r>
          </a:p>
          <a:p>
            <a:r>
              <a:rPr lang="en-GB" dirty="0" smtClean="0"/>
              <a:t>Focus on samples with extreme outcome</a:t>
            </a:r>
          </a:p>
          <a:p>
            <a:pPr lvl="1"/>
            <a:r>
              <a:rPr lang="en-GB" dirty="0" smtClean="0"/>
              <a:t>Quantitative traits → Extremes</a:t>
            </a:r>
          </a:p>
          <a:p>
            <a:pPr lvl="1"/>
            <a:r>
              <a:rPr lang="en-GB" dirty="0" smtClean="0"/>
              <a:t>Discrete traits → </a:t>
            </a:r>
            <a:r>
              <a:rPr lang="en-GB" dirty="0" err="1" smtClean="0"/>
              <a:t>Unsuals</a:t>
            </a:r>
            <a:endParaRPr lang="en-GB" dirty="0" smtClean="0"/>
          </a:p>
          <a:p>
            <a:r>
              <a:rPr lang="en-GB" dirty="0" smtClean="0"/>
              <a:t>Sequencing related individuals?</a:t>
            </a:r>
          </a:p>
          <a:p>
            <a:r>
              <a:rPr lang="en-GB" dirty="0" smtClean="0"/>
              <a:t>Restricted geographic </a:t>
            </a:r>
            <a:r>
              <a:rPr lang="en-GB" dirty="0" smtClean="0"/>
              <a:t>distribution</a:t>
            </a:r>
            <a:endParaRPr lang="en-GB" dirty="0" smtClean="0"/>
          </a:p>
          <a:p>
            <a:r>
              <a:rPr lang="en-GB" dirty="0" smtClean="0"/>
              <a:t>Founder populations</a:t>
            </a:r>
          </a:p>
          <a:p>
            <a:endParaRPr lang="en-GB" dirty="0" smtClean="0"/>
          </a:p>
        </p:txBody>
      </p:sp>
      <p:sp>
        <p:nvSpPr>
          <p:cNvPr id="4" name="Espace réservé du pied de page 3"/>
          <p:cNvSpPr>
            <a:spLocks noGrp="1"/>
          </p:cNvSpPr>
          <p:nvPr>
            <p:ph type="ftr" sz="quarter" idx="11"/>
          </p:nvPr>
        </p:nvSpPr>
        <p:spPr/>
        <p:txBody>
          <a:bodyPr/>
          <a:lstStyle/>
          <a:p>
            <a:r>
              <a:rPr lang="fr-BE" smtClean="0"/>
              <a:t>Exome sequencing</a:t>
            </a:r>
            <a:endParaRPr lang="fr-BE"/>
          </a:p>
        </p:txBody>
      </p:sp>
      <p:sp>
        <p:nvSpPr>
          <p:cNvPr id="5" name="Espace réservé du numéro de diapositive 4"/>
          <p:cNvSpPr>
            <a:spLocks noGrp="1"/>
          </p:cNvSpPr>
          <p:nvPr>
            <p:ph type="sldNum" sz="quarter" idx="12"/>
          </p:nvPr>
        </p:nvSpPr>
        <p:spPr/>
        <p:txBody>
          <a:bodyPr/>
          <a:lstStyle/>
          <a:p>
            <a:fld id="{B6F84E49-E339-4123-88B0-3920C3519900}" type="slidenum">
              <a:rPr lang="fr-BE" smtClean="0"/>
              <a:t>5</a:t>
            </a:fld>
            <a:endParaRPr lang="fr-BE"/>
          </a:p>
        </p:txBody>
      </p:sp>
    </p:spTree>
    <p:extLst>
      <p:ext uri="{BB962C8B-B14F-4D97-AF65-F5344CB8AC3E}">
        <p14:creationId xmlns:p14="http://schemas.microsoft.com/office/powerpoint/2010/main" val="33261496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smtClean="0"/>
              <a:t>Study</a:t>
            </a:r>
            <a:r>
              <a:rPr lang="fr-BE" dirty="0" smtClean="0"/>
              <a:t> design: </a:t>
            </a:r>
            <a:r>
              <a:rPr lang="fr-BE" dirty="0" err="1" smtClean="0"/>
              <a:t>Sequencing</a:t>
            </a:r>
            <a:r>
              <a:rPr lang="fr-BE" dirty="0" smtClean="0"/>
              <a:t> </a:t>
            </a:r>
            <a:r>
              <a:rPr lang="fr-BE" dirty="0" err="1" smtClean="0"/>
              <a:t>strategy</a:t>
            </a:r>
            <a:endParaRPr lang="fr-BE" dirty="0"/>
          </a:p>
        </p:txBody>
      </p:sp>
      <p:sp>
        <p:nvSpPr>
          <p:cNvPr id="3" name="Espace réservé du contenu 2"/>
          <p:cNvSpPr>
            <a:spLocks noGrp="1"/>
          </p:cNvSpPr>
          <p:nvPr>
            <p:ph idx="1"/>
          </p:nvPr>
        </p:nvSpPr>
        <p:spPr/>
        <p:txBody>
          <a:bodyPr/>
          <a:lstStyle/>
          <a:p>
            <a:r>
              <a:rPr lang="fr-BE" dirty="0" smtClean="0"/>
              <a:t>High </a:t>
            </a:r>
            <a:r>
              <a:rPr lang="fr-BE" dirty="0" err="1" smtClean="0"/>
              <a:t>quality</a:t>
            </a:r>
            <a:r>
              <a:rPr lang="fr-BE" dirty="0" smtClean="0"/>
              <a:t> bases </a:t>
            </a:r>
            <a:r>
              <a:rPr lang="fr-BE" dirty="0" err="1" smtClean="0"/>
              <a:t>coverage</a:t>
            </a:r>
            <a:endParaRPr lang="fr-BE" dirty="0" smtClean="0"/>
          </a:p>
          <a:p>
            <a:endParaRPr lang="fr-BE" dirty="0" smtClean="0"/>
          </a:p>
          <a:p>
            <a:r>
              <a:rPr lang="fr-BE" dirty="0" err="1" smtClean="0"/>
              <a:t>Reach</a:t>
            </a:r>
            <a:r>
              <a:rPr lang="fr-BE" dirty="0" smtClean="0"/>
              <a:t> &gt;20x in ~90% of the </a:t>
            </a:r>
            <a:r>
              <a:rPr lang="fr-BE" dirty="0" err="1" smtClean="0"/>
              <a:t>protein</a:t>
            </a:r>
            <a:r>
              <a:rPr lang="fr-BE" dirty="0" smtClean="0"/>
              <a:t> </a:t>
            </a:r>
            <a:r>
              <a:rPr lang="fr-BE" dirty="0" err="1" smtClean="0"/>
              <a:t>coding</a:t>
            </a:r>
            <a:r>
              <a:rPr lang="fr-BE" dirty="0" smtClean="0"/>
              <a:t> </a:t>
            </a:r>
            <a:r>
              <a:rPr lang="fr-BE" dirty="0" err="1" smtClean="0"/>
              <a:t>sequences</a:t>
            </a:r>
            <a:endParaRPr lang="fr-BE" dirty="0"/>
          </a:p>
          <a:p>
            <a:endParaRPr lang="fr-BE" dirty="0" smtClean="0"/>
          </a:p>
          <a:p>
            <a:r>
              <a:rPr lang="fr-BE" dirty="0" err="1" smtClean="0"/>
              <a:t>Enrichment</a:t>
            </a:r>
            <a:r>
              <a:rPr lang="fr-BE" dirty="0" smtClean="0"/>
              <a:t> </a:t>
            </a:r>
            <a:r>
              <a:rPr lang="en-GB" dirty="0" smtClean="0"/>
              <a:t>→ Local variations → Aim for average depth of 60 to 80x</a:t>
            </a:r>
          </a:p>
          <a:p>
            <a:endParaRPr lang="en-GB" dirty="0" smtClean="0"/>
          </a:p>
          <a:p>
            <a:r>
              <a:rPr lang="en-GB" dirty="0" smtClean="0"/>
              <a:t>Light coverage of the rest of the genome</a:t>
            </a:r>
            <a:endParaRPr lang="fr-BE" dirty="0"/>
          </a:p>
        </p:txBody>
      </p:sp>
      <p:sp>
        <p:nvSpPr>
          <p:cNvPr id="4" name="Espace réservé du pied de page 3"/>
          <p:cNvSpPr>
            <a:spLocks noGrp="1"/>
          </p:cNvSpPr>
          <p:nvPr>
            <p:ph type="ftr" sz="quarter" idx="11"/>
          </p:nvPr>
        </p:nvSpPr>
        <p:spPr/>
        <p:txBody>
          <a:bodyPr/>
          <a:lstStyle/>
          <a:p>
            <a:r>
              <a:rPr lang="fr-BE" smtClean="0"/>
              <a:t>Exome sequencing</a:t>
            </a:r>
            <a:endParaRPr lang="fr-BE"/>
          </a:p>
        </p:txBody>
      </p:sp>
      <p:sp>
        <p:nvSpPr>
          <p:cNvPr id="5" name="Espace réservé du numéro de diapositive 4"/>
          <p:cNvSpPr>
            <a:spLocks noGrp="1"/>
          </p:cNvSpPr>
          <p:nvPr>
            <p:ph type="sldNum" sz="quarter" idx="12"/>
          </p:nvPr>
        </p:nvSpPr>
        <p:spPr/>
        <p:txBody>
          <a:bodyPr/>
          <a:lstStyle/>
          <a:p>
            <a:fld id="{B6F84E49-E339-4123-88B0-3920C3519900}" type="slidenum">
              <a:rPr lang="fr-BE" smtClean="0"/>
              <a:t>6</a:t>
            </a:fld>
            <a:endParaRPr lang="fr-BE"/>
          </a:p>
        </p:txBody>
      </p:sp>
    </p:spTree>
    <p:extLst>
      <p:ext uri="{BB962C8B-B14F-4D97-AF65-F5344CB8AC3E}">
        <p14:creationId xmlns:p14="http://schemas.microsoft.com/office/powerpoint/2010/main" val="30972874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Variant </a:t>
            </a:r>
            <a:r>
              <a:rPr lang="fr-BE" dirty="0" err="1" smtClean="0"/>
              <a:t>calling</a:t>
            </a:r>
            <a:endParaRPr lang="fr-BE" dirty="0"/>
          </a:p>
        </p:txBody>
      </p:sp>
      <p:sp>
        <p:nvSpPr>
          <p:cNvPr id="3" name="Espace réservé du contenu 2"/>
          <p:cNvSpPr>
            <a:spLocks noGrp="1"/>
          </p:cNvSpPr>
          <p:nvPr>
            <p:ph idx="1"/>
          </p:nvPr>
        </p:nvSpPr>
        <p:spPr/>
        <p:txBody>
          <a:bodyPr/>
          <a:lstStyle/>
          <a:p>
            <a:r>
              <a:rPr lang="fr-BE" sz="2800" dirty="0" err="1" smtClean="0"/>
              <a:t>Process</a:t>
            </a:r>
            <a:r>
              <a:rPr lang="fr-BE" sz="2800" dirty="0" smtClean="0"/>
              <a:t> </a:t>
            </a:r>
            <a:r>
              <a:rPr lang="fr-BE" sz="2800" dirty="0" err="1" smtClean="0"/>
              <a:t>raw</a:t>
            </a:r>
            <a:r>
              <a:rPr lang="fr-BE" sz="2800" dirty="0" smtClean="0"/>
              <a:t> </a:t>
            </a:r>
            <a:r>
              <a:rPr lang="fr-BE" sz="2800" dirty="0" err="1" smtClean="0"/>
              <a:t>sequences</a:t>
            </a:r>
            <a:r>
              <a:rPr lang="fr-BE" sz="2800" dirty="0" smtClean="0"/>
              <a:t> </a:t>
            </a:r>
            <a:r>
              <a:rPr lang="fr-BE" sz="2800" dirty="0" err="1" smtClean="0"/>
              <a:t>into</a:t>
            </a:r>
            <a:r>
              <a:rPr lang="fr-BE" sz="2800" dirty="0" smtClean="0"/>
              <a:t> high-</a:t>
            </a:r>
            <a:r>
              <a:rPr lang="fr-BE" sz="2800" dirty="0" err="1" smtClean="0"/>
              <a:t>quality</a:t>
            </a:r>
            <a:r>
              <a:rPr lang="fr-BE" sz="2800" dirty="0" smtClean="0"/>
              <a:t> </a:t>
            </a:r>
            <a:r>
              <a:rPr lang="fr-BE" sz="2800" dirty="0" err="1" smtClean="0"/>
              <a:t>genotypes</a:t>
            </a:r>
            <a:r>
              <a:rPr lang="fr-BE" sz="2800" dirty="0" smtClean="0"/>
              <a:t>:</a:t>
            </a:r>
          </a:p>
          <a:p>
            <a:pPr marL="0" indent="0">
              <a:buNone/>
            </a:pPr>
            <a:endParaRPr lang="fr-BE" sz="2800" dirty="0" smtClean="0"/>
          </a:p>
          <a:p>
            <a:pPr lvl="1"/>
            <a:r>
              <a:rPr lang="fr-BE" sz="1800" dirty="0" err="1" smtClean="0"/>
              <a:t>Cleaning</a:t>
            </a:r>
            <a:r>
              <a:rPr lang="fr-BE" sz="1800" dirty="0" smtClean="0"/>
              <a:t> the DNA</a:t>
            </a:r>
          </a:p>
          <a:p>
            <a:pPr lvl="1"/>
            <a:endParaRPr lang="fr-BE" sz="1800" dirty="0" smtClean="0"/>
          </a:p>
          <a:p>
            <a:pPr lvl="1"/>
            <a:r>
              <a:rPr lang="fr-BE" sz="1800" dirty="0" err="1" smtClean="0"/>
              <a:t>Alignment</a:t>
            </a:r>
            <a:r>
              <a:rPr lang="fr-BE" sz="1800" dirty="0" smtClean="0"/>
              <a:t> </a:t>
            </a:r>
            <a:r>
              <a:rPr lang="fr-BE" sz="1800" dirty="0" smtClean="0"/>
              <a:t>of the short </a:t>
            </a:r>
            <a:r>
              <a:rPr lang="fr-BE" sz="1800" dirty="0" err="1" smtClean="0"/>
              <a:t>sequences</a:t>
            </a:r>
            <a:r>
              <a:rPr lang="fr-BE" sz="1800" dirty="0" smtClean="0"/>
              <a:t> </a:t>
            </a:r>
            <a:r>
              <a:rPr lang="fr-BE" sz="1800" dirty="0" err="1" smtClean="0"/>
              <a:t>reads</a:t>
            </a:r>
            <a:r>
              <a:rPr lang="fr-BE" sz="1800" dirty="0" smtClean="0"/>
              <a:t> to </a:t>
            </a:r>
            <a:r>
              <a:rPr lang="fr-BE" sz="1800" dirty="0" smtClean="0"/>
              <a:t>the </a:t>
            </a:r>
            <a:r>
              <a:rPr lang="fr-BE" sz="1800" dirty="0" err="1" smtClean="0"/>
              <a:t>reference</a:t>
            </a:r>
            <a:r>
              <a:rPr lang="fr-BE" sz="1800" dirty="0" smtClean="0"/>
              <a:t> </a:t>
            </a:r>
            <a:r>
              <a:rPr lang="fr-BE" sz="1800" dirty="0" err="1" smtClean="0"/>
              <a:t>genome</a:t>
            </a:r>
            <a:endParaRPr lang="fr-BE" sz="1800" dirty="0" smtClean="0"/>
          </a:p>
          <a:p>
            <a:pPr lvl="1"/>
            <a:endParaRPr lang="fr-BE" sz="1800" dirty="0" smtClean="0"/>
          </a:p>
          <a:p>
            <a:pPr lvl="1"/>
            <a:r>
              <a:rPr lang="fr-BE" sz="1800" dirty="0" err="1" smtClean="0"/>
              <a:t>Removal</a:t>
            </a:r>
            <a:r>
              <a:rPr lang="fr-BE" sz="1800" dirty="0" smtClean="0"/>
              <a:t> of the duplicate </a:t>
            </a:r>
            <a:r>
              <a:rPr lang="fr-BE" sz="1800" dirty="0" err="1" smtClean="0"/>
              <a:t>reads</a:t>
            </a:r>
            <a:endParaRPr lang="fr-BE" sz="1800" dirty="0" smtClean="0"/>
          </a:p>
          <a:p>
            <a:pPr lvl="1"/>
            <a:endParaRPr lang="fr-BE" sz="1800" dirty="0" smtClean="0"/>
          </a:p>
          <a:p>
            <a:pPr lvl="1"/>
            <a:r>
              <a:rPr lang="fr-BE" sz="1800" dirty="0" err="1" smtClean="0"/>
              <a:t>Quality</a:t>
            </a:r>
            <a:r>
              <a:rPr lang="fr-BE" sz="1800" dirty="0" smtClean="0"/>
              <a:t> </a:t>
            </a:r>
            <a:r>
              <a:rPr lang="fr-BE" sz="1800" dirty="0" err="1" smtClean="0"/>
              <a:t>metrics</a:t>
            </a:r>
            <a:r>
              <a:rPr lang="fr-BE" sz="1800" dirty="0" smtClean="0"/>
              <a:t> of </a:t>
            </a:r>
            <a:r>
              <a:rPr lang="fr-BE" sz="1800" dirty="0" err="1" smtClean="0"/>
              <a:t>each</a:t>
            </a:r>
            <a:r>
              <a:rPr lang="fr-BE" sz="1800" dirty="0" smtClean="0"/>
              <a:t> </a:t>
            </a:r>
            <a:r>
              <a:rPr lang="fr-BE" sz="1800" dirty="0" err="1" smtClean="0"/>
              <a:t>sample</a:t>
            </a:r>
            <a:r>
              <a:rPr lang="fr-BE" sz="1800" dirty="0" smtClean="0"/>
              <a:t>:</a:t>
            </a:r>
          </a:p>
          <a:p>
            <a:pPr lvl="1"/>
            <a:endParaRPr lang="fr-BE" dirty="0" smtClean="0"/>
          </a:p>
          <a:p>
            <a:pPr lvl="1"/>
            <a:endParaRPr lang="fr-BE" dirty="0" smtClean="0"/>
          </a:p>
          <a:p>
            <a:pPr lvl="1"/>
            <a:endParaRPr lang="fr-BE" dirty="0" smtClean="0"/>
          </a:p>
          <a:p>
            <a:endParaRPr lang="fr-BE" dirty="0"/>
          </a:p>
        </p:txBody>
      </p:sp>
      <p:sp>
        <p:nvSpPr>
          <p:cNvPr id="4" name="Espace réservé du pied de page 3"/>
          <p:cNvSpPr>
            <a:spLocks noGrp="1"/>
          </p:cNvSpPr>
          <p:nvPr>
            <p:ph type="ftr" sz="quarter" idx="11"/>
          </p:nvPr>
        </p:nvSpPr>
        <p:spPr/>
        <p:txBody>
          <a:bodyPr/>
          <a:lstStyle/>
          <a:p>
            <a:r>
              <a:rPr lang="fr-BE" smtClean="0"/>
              <a:t>Exome sequencing</a:t>
            </a:r>
            <a:endParaRPr lang="fr-BE"/>
          </a:p>
        </p:txBody>
      </p:sp>
      <p:sp>
        <p:nvSpPr>
          <p:cNvPr id="5" name="Espace réservé du numéro de diapositive 4"/>
          <p:cNvSpPr>
            <a:spLocks noGrp="1"/>
          </p:cNvSpPr>
          <p:nvPr>
            <p:ph type="sldNum" sz="quarter" idx="12"/>
          </p:nvPr>
        </p:nvSpPr>
        <p:spPr/>
        <p:txBody>
          <a:bodyPr/>
          <a:lstStyle/>
          <a:p>
            <a:fld id="{B6F84E49-E339-4123-88B0-3920C3519900}" type="slidenum">
              <a:rPr lang="fr-BE" smtClean="0"/>
              <a:t>7</a:t>
            </a:fld>
            <a:endParaRPr lang="fr-BE"/>
          </a:p>
        </p:txBody>
      </p:sp>
    </p:spTree>
    <p:extLst>
      <p:ext uri="{BB962C8B-B14F-4D97-AF65-F5344CB8AC3E}">
        <p14:creationId xmlns:p14="http://schemas.microsoft.com/office/powerpoint/2010/main" val="26288904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Variant </a:t>
            </a:r>
            <a:r>
              <a:rPr lang="fr-BE" dirty="0" err="1" smtClean="0"/>
              <a:t>calling</a:t>
            </a:r>
            <a:endParaRPr lang="fr-BE" dirty="0"/>
          </a:p>
        </p:txBody>
      </p:sp>
      <p:sp>
        <p:nvSpPr>
          <p:cNvPr id="3" name="Espace réservé du contenu 2"/>
          <p:cNvSpPr>
            <a:spLocks noGrp="1"/>
          </p:cNvSpPr>
          <p:nvPr>
            <p:ph idx="1"/>
          </p:nvPr>
        </p:nvSpPr>
        <p:spPr>
          <a:xfrm>
            <a:off x="467544" y="2132856"/>
            <a:ext cx="8229600" cy="4525963"/>
          </a:xfrm>
        </p:spPr>
        <p:txBody>
          <a:bodyPr/>
          <a:lstStyle/>
          <a:p>
            <a:r>
              <a:rPr lang="fr-BE" sz="2800" dirty="0" err="1"/>
              <a:t>Process</a:t>
            </a:r>
            <a:r>
              <a:rPr lang="fr-BE" sz="2800" dirty="0"/>
              <a:t> </a:t>
            </a:r>
            <a:r>
              <a:rPr lang="fr-BE" sz="2800" dirty="0" err="1"/>
              <a:t>raw</a:t>
            </a:r>
            <a:r>
              <a:rPr lang="fr-BE" sz="2800" dirty="0"/>
              <a:t> </a:t>
            </a:r>
            <a:r>
              <a:rPr lang="fr-BE" sz="2800" dirty="0" err="1"/>
              <a:t>sequences</a:t>
            </a:r>
            <a:r>
              <a:rPr lang="fr-BE" sz="2800" dirty="0"/>
              <a:t> </a:t>
            </a:r>
            <a:r>
              <a:rPr lang="fr-BE" sz="2800" dirty="0" err="1"/>
              <a:t>into</a:t>
            </a:r>
            <a:r>
              <a:rPr lang="fr-BE" sz="2800" dirty="0"/>
              <a:t> high-</a:t>
            </a:r>
            <a:r>
              <a:rPr lang="fr-BE" sz="2800" dirty="0" err="1"/>
              <a:t>quality</a:t>
            </a:r>
            <a:r>
              <a:rPr lang="fr-BE" sz="2800" dirty="0"/>
              <a:t> </a:t>
            </a:r>
            <a:r>
              <a:rPr lang="fr-BE" sz="2800" dirty="0" err="1"/>
              <a:t>genotypes</a:t>
            </a:r>
            <a:r>
              <a:rPr lang="fr-BE" sz="2800" dirty="0" smtClean="0"/>
              <a:t>:</a:t>
            </a:r>
          </a:p>
          <a:p>
            <a:endParaRPr lang="fr-BE" sz="2800" dirty="0"/>
          </a:p>
          <a:p>
            <a:pPr lvl="1"/>
            <a:r>
              <a:rPr lang="fr-BE" sz="1800" dirty="0" smtClean="0"/>
              <a:t>New </a:t>
            </a:r>
            <a:r>
              <a:rPr lang="fr-BE" sz="1800" dirty="0" err="1" smtClean="0"/>
              <a:t>quality</a:t>
            </a:r>
            <a:r>
              <a:rPr lang="fr-BE" sz="1800" dirty="0" smtClean="0"/>
              <a:t> </a:t>
            </a:r>
            <a:r>
              <a:rPr lang="fr-BE" sz="1800" dirty="0" err="1" smtClean="0"/>
              <a:t>metrics</a:t>
            </a:r>
            <a:endParaRPr lang="fr-BE" sz="1800" dirty="0" smtClean="0"/>
          </a:p>
          <a:p>
            <a:pPr lvl="1"/>
            <a:endParaRPr lang="fr-BE" sz="1800" dirty="0" smtClean="0"/>
          </a:p>
          <a:p>
            <a:pPr lvl="1"/>
            <a:r>
              <a:rPr lang="fr-BE" sz="1800" dirty="0"/>
              <a:t>Identification of variant sites + inspection</a:t>
            </a:r>
          </a:p>
          <a:p>
            <a:pPr lvl="1"/>
            <a:endParaRPr lang="fr-BE" dirty="0"/>
          </a:p>
        </p:txBody>
      </p:sp>
      <p:sp>
        <p:nvSpPr>
          <p:cNvPr id="4" name="Espace réservé du pied de page 3"/>
          <p:cNvSpPr>
            <a:spLocks noGrp="1"/>
          </p:cNvSpPr>
          <p:nvPr>
            <p:ph type="ftr" sz="quarter" idx="11"/>
          </p:nvPr>
        </p:nvSpPr>
        <p:spPr/>
        <p:txBody>
          <a:bodyPr/>
          <a:lstStyle/>
          <a:p>
            <a:r>
              <a:rPr lang="fr-BE" smtClean="0"/>
              <a:t>Exome sequencing</a:t>
            </a:r>
            <a:endParaRPr lang="fr-BE"/>
          </a:p>
        </p:txBody>
      </p:sp>
      <p:sp>
        <p:nvSpPr>
          <p:cNvPr id="5" name="Espace réservé du numéro de diapositive 4"/>
          <p:cNvSpPr>
            <a:spLocks noGrp="1"/>
          </p:cNvSpPr>
          <p:nvPr>
            <p:ph type="sldNum" sz="quarter" idx="12"/>
          </p:nvPr>
        </p:nvSpPr>
        <p:spPr/>
        <p:txBody>
          <a:bodyPr/>
          <a:lstStyle/>
          <a:p>
            <a:fld id="{B6F84E49-E339-4123-88B0-3920C3519900}" type="slidenum">
              <a:rPr lang="fr-BE" smtClean="0"/>
              <a:t>8</a:t>
            </a:fld>
            <a:endParaRPr lang="fr-BE"/>
          </a:p>
        </p:txBody>
      </p:sp>
    </p:spTree>
    <p:extLst>
      <p:ext uri="{BB962C8B-B14F-4D97-AF65-F5344CB8AC3E}">
        <p14:creationId xmlns:p14="http://schemas.microsoft.com/office/powerpoint/2010/main" val="18077828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Variant </a:t>
            </a:r>
            <a:r>
              <a:rPr lang="fr-BE" dirty="0" err="1" smtClean="0"/>
              <a:t>calling</a:t>
            </a:r>
            <a:endParaRPr lang="fr-BE" dirty="0"/>
          </a:p>
        </p:txBody>
      </p:sp>
      <p:sp>
        <p:nvSpPr>
          <p:cNvPr id="4" name="Espace réservé du pied de page 3"/>
          <p:cNvSpPr>
            <a:spLocks noGrp="1"/>
          </p:cNvSpPr>
          <p:nvPr>
            <p:ph type="ftr" sz="quarter" idx="11"/>
          </p:nvPr>
        </p:nvSpPr>
        <p:spPr/>
        <p:txBody>
          <a:bodyPr/>
          <a:lstStyle/>
          <a:p>
            <a:r>
              <a:rPr lang="fr-BE" smtClean="0"/>
              <a:t>Exome sequencing</a:t>
            </a:r>
            <a:endParaRPr lang="fr-BE"/>
          </a:p>
        </p:txBody>
      </p:sp>
      <p:sp>
        <p:nvSpPr>
          <p:cNvPr id="5" name="Espace réservé du numéro de diapositive 4"/>
          <p:cNvSpPr>
            <a:spLocks noGrp="1"/>
          </p:cNvSpPr>
          <p:nvPr>
            <p:ph type="sldNum" sz="quarter" idx="12"/>
          </p:nvPr>
        </p:nvSpPr>
        <p:spPr/>
        <p:txBody>
          <a:bodyPr/>
          <a:lstStyle/>
          <a:p>
            <a:fld id="{B6F84E49-E339-4123-88B0-3920C3519900}" type="slidenum">
              <a:rPr lang="fr-BE" smtClean="0"/>
              <a:t>9</a:t>
            </a:fld>
            <a:endParaRPr lang="fr-BE"/>
          </a:p>
        </p:txBody>
      </p:sp>
      <p:pic>
        <p:nvPicPr>
          <p:cNvPr id="2053" name="Picture 5" descr="D:\Université\1er master\bioinformatics\homework 2\display258.png"/>
          <p:cNvPicPr>
            <a:picLocks noChangeAspect="1" noChangeArrowheads="1"/>
          </p:cNvPicPr>
          <p:nvPr/>
        </p:nvPicPr>
        <p:blipFill rotWithShape="1">
          <a:blip r:embed="rId2">
            <a:extLst>
              <a:ext uri="{28A0092B-C50C-407E-A947-70E740481C1C}">
                <a14:useLocalDpi xmlns:a14="http://schemas.microsoft.com/office/drawing/2010/main" val="0"/>
              </a:ext>
            </a:extLst>
          </a:blip>
          <a:srcRect t="18973" b="891"/>
          <a:stretch/>
        </p:blipFill>
        <p:spPr bwMode="auto">
          <a:xfrm>
            <a:off x="1691680" y="1663857"/>
            <a:ext cx="5689345" cy="4639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69680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écutif">
  <a:themeElements>
    <a:clrScheme name="Exécutif">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écutif">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écutif">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248</TotalTime>
  <Words>821</Words>
  <Application>Microsoft Office PowerPoint</Application>
  <PresentationFormat>Affichage à l'écran (4:3)</PresentationFormat>
  <Paragraphs>174</Paragraphs>
  <Slides>17</Slides>
  <Notes>9</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Exécutif</vt:lpstr>
      <vt:lpstr>HW2: exome sequencing and complex disease</vt:lpstr>
      <vt:lpstr>Table of contents</vt:lpstr>
      <vt:lpstr>Introduction</vt:lpstr>
      <vt:lpstr>Introduction</vt:lpstr>
      <vt:lpstr>Study design: Sample selection</vt:lpstr>
      <vt:lpstr>Study design: Sequencing strategy</vt:lpstr>
      <vt:lpstr>Variant calling</vt:lpstr>
      <vt:lpstr>Variant calling</vt:lpstr>
      <vt:lpstr>Variant calling</vt:lpstr>
      <vt:lpstr>Variant calling</vt:lpstr>
      <vt:lpstr>Association analysis</vt:lpstr>
      <vt:lpstr>Association analysis</vt:lpstr>
      <vt:lpstr>Approaches for follow-up of promising signals</vt:lpstr>
      <vt:lpstr>Conclusion</vt:lpstr>
      <vt:lpstr>Conclusion</vt:lpstr>
      <vt:lpstr>Thank you for listening</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Seb</dc:creator>
  <cp:lastModifiedBy>Seb</cp:lastModifiedBy>
  <cp:revision>35</cp:revision>
  <dcterms:created xsi:type="dcterms:W3CDTF">2013-12-09T12:08:16Z</dcterms:created>
  <dcterms:modified xsi:type="dcterms:W3CDTF">2013-12-10T13:00:43Z</dcterms:modified>
</cp:coreProperties>
</file>